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handoutMasterIdLst>
    <p:handoutMasterId r:id="rId14"/>
  </p:handoutMasterIdLst>
  <p:sldIdLst>
    <p:sldId id="288" r:id="rId5"/>
    <p:sldId id="320" r:id="rId6"/>
    <p:sldId id="321" r:id="rId7"/>
    <p:sldId id="323" r:id="rId8"/>
    <p:sldId id="324" r:id="rId9"/>
    <p:sldId id="325" r:id="rId10"/>
    <p:sldId id="322" r:id="rId11"/>
    <p:sldId id="326" r:id="rId12"/>
  </p:sldIdLst>
  <p:sldSz cx="12192000" cy="6858000"/>
  <p:notesSz cx="7315200" cy="96012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ta M." initials="Asta" lastIdx="1" clrIdx="0">
    <p:extLst>
      <p:ext uri="{19B8F6BF-5375-455C-9EA6-DF929625EA0E}">
        <p15:presenceInfo xmlns:p15="http://schemas.microsoft.com/office/powerpoint/2012/main" userId="Asta M." providerId="None"/>
      </p:ext>
    </p:extLst>
  </p:cmAuthor>
  <p:cmAuthor id="2" name="Giedraitienė Lina" initials="GL" lastIdx="2" clrIdx="1">
    <p:extLst>
      <p:ext uri="{19B8F6BF-5375-455C-9EA6-DF929625EA0E}">
        <p15:presenceInfo xmlns:p15="http://schemas.microsoft.com/office/powerpoint/2012/main" userId="S::lina.giedraitiene@eimin.lt::61084f70-920d-4611-ad3c-0238314e8825" providerId="AD"/>
      </p:ext>
    </p:extLst>
  </p:cmAuthor>
  <p:cmAuthor id="3" name="Jurgita Staneikaitė" initials="JS" lastIdx="3" clrIdx="2">
    <p:extLst>
      <p:ext uri="{19B8F6BF-5375-455C-9EA6-DF929625EA0E}">
        <p15:presenceInfo xmlns:p15="http://schemas.microsoft.com/office/powerpoint/2012/main" userId="S-1-5-21-1547161642-1770027372-1417001333-24347" providerId="AD"/>
      </p:ext>
    </p:extLst>
  </p:cmAuthor>
  <p:cmAuthor id="4" name="Donata GUSTAITĖ" initials="DG" lastIdx="6" clrIdx="3">
    <p:extLst>
      <p:ext uri="{19B8F6BF-5375-455C-9EA6-DF929625EA0E}">
        <p15:presenceInfo xmlns:p15="http://schemas.microsoft.com/office/powerpoint/2012/main" userId="S-1-5-21-1547161642-1770027372-1417001333-22320" providerId="AD"/>
      </p:ext>
    </p:extLst>
  </p:cmAuthor>
  <p:cmAuthor id="5" name="Simanavičius Ignas" initials="SI" lastIdx="1" clrIdx="4">
    <p:extLst>
      <p:ext uri="{19B8F6BF-5375-455C-9EA6-DF929625EA0E}">
        <p15:presenceInfo xmlns:p15="http://schemas.microsoft.com/office/powerpoint/2012/main" userId="S-1-5-21-1010461775-1311123373-317593308-250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781"/>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111" autoAdjust="0"/>
  </p:normalViewPr>
  <p:slideViewPr>
    <p:cSldViewPr snapToGrid="0">
      <p:cViewPr varScale="1">
        <p:scale>
          <a:sx n="81" d="100"/>
          <a:sy n="81" d="100"/>
        </p:scale>
        <p:origin x="725" y="4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20-11-16T19:07:07.782" idx="5">
    <p:pos x="10" y="10"/>
    <p:text/>
    <p:extLst>
      <p:ext uri="{C676402C-5697-4E1C-873F-D02D1690AC5C}">
        <p15:threadingInfo xmlns:p15="http://schemas.microsoft.com/office/powerpoint/2012/main" timeZoneBias="-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4" dt="2020-11-16T19:26:50.976" idx="6">
    <p:pos x="10" y="1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717" cy="482055"/>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4142776" y="1"/>
            <a:ext cx="3170717" cy="482055"/>
          </a:xfrm>
          <a:prstGeom prst="rect">
            <a:avLst/>
          </a:prstGeom>
        </p:spPr>
        <p:txBody>
          <a:bodyPr vert="horz" lIns="91440" tIns="45720" rIns="91440" bIns="45720" rtlCol="0"/>
          <a:lstStyle>
            <a:lvl1pPr algn="r">
              <a:defRPr sz="1200"/>
            </a:lvl1pPr>
          </a:lstStyle>
          <a:p>
            <a:fld id="{BA1E68BF-386E-4D76-AB54-7A7B79D9FAF2}" type="datetimeFigureOut">
              <a:rPr lang="lt-LT" smtClean="0"/>
              <a:pPr/>
              <a:t>2020-11-22</a:t>
            </a:fld>
            <a:endParaRPr lang="lt-LT"/>
          </a:p>
        </p:txBody>
      </p:sp>
      <p:sp>
        <p:nvSpPr>
          <p:cNvPr id="4" name="Footer Placeholder 3"/>
          <p:cNvSpPr>
            <a:spLocks noGrp="1"/>
          </p:cNvSpPr>
          <p:nvPr>
            <p:ph type="ftr" sz="quarter" idx="2"/>
          </p:nvPr>
        </p:nvSpPr>
        <p:spPr>
          <a:xfrm>
            <a:off x="1" y="9119146"/>
            <a:ext cx="3170717" cy="482055"/>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4142776" y="9119146"/>
            <a:ext cx="3170717" cy="482055"/>
          </a:xfrm>
          <a:prstGeom prst="rect">
            <a:avLst/>
          </a:prstGeom>
        </p:spPr>
        <p:txBody>
          <a:bodyPr vert="horz" lIns="91440" tIns="45720" rIns="91440" bIns="45720" rtlCol="0" anchor="b"/>
          <a:lstStyle>
            <a:lvl1pPr algn="r">
              <a:defRPr sz="1200"/>
            </a:lvl1pPr>
          </a:lstStyle>
          <a:p>
            <a:fld id="{7690B396-EF91-49E6-82AF-CAC639B00FA2}" type="slidenum">
              <a:rPr lang="lt-LT" smtClean="0"/>
              <a:pPr/>
              <a:t>‹#›</a:t>
            </a:fld>
            <a:endParaRPr lang="lt-LT"/>
          </a:p>
        </p:txBody>
      </p:sp>
    </p:spTree>
    <p:extLst>
      <p:ext uri="{BB962C8B-B14F-4D97-AF65-F5344CB8AC3E}">
        <p14:creationId xmlns:p14="http://schemas.microsoft.com/office/powerpoint/2010/main" val="1114070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69920" cy="481727"/>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4143590" y="2"/>
            <a:ext cx="3169920" cy="481727"/>
          </a:xfrm>
          <a:prstGeom prst="rect">
            <a:avLst/>
          </a:prstGeom>
        </p:spPr>
        <p:txBody>
          <a:bodyPr vert="horz" lIns="91440" tIns="45720" rIns="91440" bIns="45720" rtlCol="0"/>
          <a:lstStyle>
            <a:lvl1pPr algn="r">
              <a:defRPr sz="1200"/>
            </a:lvl1pPr>
          </a:lstStyle>
          <a:p>
            <a:fld id="{4923A152-58A9-482C-A1BF-3784273BCA6A}" type="datetimeFigureOut">
              <a:rPr lang="lt-LT" smtClean="0"/>
              <a:pPr/>
              <a:t>2020-11-22</a:t>
            </a:fld>
            <a:endParaRPr lang="lt-LT"/>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731520" y="4620579"/>
            <a:ext cx="5852160" cy="378047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6" name="Footer Placeholder 5"/>
          <p:cNvSpPr>
            <a:spLocks noGrp="1"/>
          </p:cNvSpPr>
          <p:nvPr>
            <p:ph type="ftr" sz="quarter" idx="4"/>
          </p:nvPr>
        </p:nvSpPr>
        <p:spPr>
          <a:xfrm>
            <a:off x="2" y="9119475"/>
            <a:ext cx="3169920" cy="481726"/>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4143590" y="9119475"/>
            <a:ext cx="3169920" cy="481726"/>
          </a:xfrm>
          <a:prstGeom prst="rect">
            <a:avLst/>
          </a:prstGeom>
        </p:spPr>
        <p:txBody>
          <a:bodyPr vert="horz" lIns="91440" tIns="45720" rIns="91440" bIns="45720" rtlCol="0" anchor="b"/>
          <a:lstStyle>
            <a:lvl1pPr algn="r">
              <a:defRPr sz="1200"/>
            </a:lvl1pPr>
          </a:lstStyle>
          <a:p>
            <a:fld id="{D2555CD9-F513-4B3A-9A38-4073B899965B}" type="slidenum">
              <a:rPr lang="lt-LT" smtClean="0"/>
              <a:pPr/>
              <a:t>‹#›</a:t>
            </a:fld>
            <a:endParaRPr lang="lt-LT"/>
          </a:p>
        </p:txBody>
      </p:sp>
    </p:spTree>
    <p:extLst>
      <p:ext uri="{BB962C8B-B14F-4D97-AF65-F5344CB8AC3E}">
        <p14:creationId xmlns:p14="http://schemas.microsoft.com/office/powerpoint/2010/main" val="1049126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endParaRPr lang="lt-LT"/>
          </a:p>
        </p:txBody>
      </p:sp>
      <p:sp>
        <p:nvSpPr>
          <p:cNvPr id="4" name="Skaidrės numerio vietos rezervavimo ženklas 3"/>
          <p:cNvSpPr>
            <a:spLocks noGrp="1"/>
          </p:cNvSpPr>
          <p:nvPr>
            <p:ph type="sldNum" sz="quarter" idx="10"/>
          </p:nvPr>
        </p:nvSpPr>
        <p:spPr/>
        <p:txBody>
          <a:bodyPr/>
          <a:lstStyle/>
          <a:p>
            <a:fld id="{C379CE50-742B-46FF-B6F0-50EEF62BBB32}" type="slidenum">
              <a:rPr lang="lt-LT" smtClean="0"/>
              <a:pPr/>
              <a:t>1</a:t>
            </a:fld>
            <a:endParaRPr lang="lt-LT"/>
          </a:p>
        </p:txBody>
      </p:sp>
    </p:spTree>
    <p:extLst>
      <p:ext uri="{BB962C8B-B14F-4D97-AF65-F5344CB8AC3E}">
        <p14:creationId xmlns:p14="http://schemas.microsoft.com/office/powerpoint/2010/main" val="22576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t-LT" sz="1200" kern="1200" dirty="0">
                <a:solidFill>
                  <a:schemeClr val="tx1"/>
                </a:solidFill>
                <a:effectLst/>
                <a:latin typeface="+mn-lt"/>
                <a:ea typeface="+mn-ea"/>
                <a:cs typeface="+mn-cs"/>
              </a:rPr>
              <a:t>Jungtinis tyrimų centras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analizuoja</a:t>
            </a:r>
            <a:r>
              <a:rPr lang="en-US" sz="1200" kern="1200" dirty="0">
                <a:solidFill>
                  <a:schemeClr val="tx1"/>
                </a:solidFill>
                <a:effectLst/>
                <a:latin typeface="+mn-lt"/>
                <a:ea typeface="+mn-ea"/>
                <a:cs typeface="+mn-cs"/>
              </a:rPr>
              <a:t> EU </a:t>
            </a:r>
            <a:r>
              <a:rPr lang="en-US" sz="1200" kern="1200" dirty="0" err="1">
                <a:solidFill>
                  <a:schemeClr val="tx1"/>
                </a:solidFill>
                <a:effectLst/>
                <a:latin typeface="+mn-lt"/>
                <a:ea typeface="+mn-ea"/>
                <a:cs typeface="+mn-cs"/>
              </a:rPr>
              <a:t>pažeidžiamumą</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angl.</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vulnerabilities</a:t>
            </a:r>
            <a:r>
              <a:rPr lang="en-US" sz="1200" kern="1200" dirty="0">
                <a:solidFill>
                  <a:schemeClr val="tx1"/>
                </a:solidFill>
                <a:effectLst/>
                <a:latin typeface="+mn-lt"/>
                <a:ea typeface="+mn-ea"/>
                <a:cs typeface="+mn-cs"/>
              </a:rPr>
              <a:t>) 14-oje </a:t>
            </a:r>
            <a:r>
              <a:rPr lang="en-US" sz="1200" kern="1200" dirty="0" err="1">
                <a:solidFill>
                  <a:schemeClr val="tx1"/>
                </a:solidFill>
                <a:effectLst/>
                <a:latin typeface="+mn-lt"/>
                <a:ea typeface="+mn-ea"/>
                <a:cs typeface="+mn-cs"/>
              </a:rPr>
              <a:t>ekosistemų</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parengs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metodologiją</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dėl</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veiksmų</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kurių</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reikėtų</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imtis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dėl</a:t>
            </a:r>
            <a:r>
              <a:rPr lang="en-US" sz="1200" kern="1200" dirty="0">
                <a:solidFill>
                  <a:schemeClr val="tx1"/>
                </a:solidFill>
                <a:effectLst/>
                <a:latin typeface="+mn-lt"/>
                <a:ea typeface="+mn-ea"/>
                <a:cs typeface="+mn-cs"/>
              </a:rPr>
              <a:t> to, </a:t>
            </a:r>
            <a:r>
              <a:rPr lang="en-US" sz="1200" b="1" kern="1200" dirty="0" err="1">
                <a:solidFill>
                  <a:schemeClr val="tx1"/>
                </a:solidFill>
                <a:effectLst/>
                <a:latin typeface="+mn-lt"/>
                <a:ea typeface="+mn-ea"/>
                <a:cs typeface="+mn-cs"/>
              </a:rPr>
              <a:t>ar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jų</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reikėtų</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imtis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jį</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identifikavus</a:t>
            </a:r>
            <a:r>
              <a:rPr lang="en-US" sz="1200" kern="1200" dirty="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D2555CD9-F513-4B3A-9A38-4073B899965B}" type="slidenum">
              <a:rPr lang="lt-LT" smtClean="0"/>
              <a:pPr/>
              <a:t>7</a:t>
            </a:fld>
            <a:endParaRPr lang="lt-LT"/>
          </a:p>
        </p:txBody>
      </p:sp>
    </p:spTree>
    <p:extLst>
      <p:ext uri="{BB962C8B-B14F-4D97-AF65-F5344CB8AC3E}">
        <p14:creationId xmlns:p14="http://schemas.microsoft.com/office/powerpoint/2010/main" val="221847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47FAB3D0-1104-4D6D-96D8-6EF4A9C5D08A}" type="datetime1">
              <a:rPr lang="lt-LT" smtClean="0"/>
              <a:t>2020-11-22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378470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CBB066E-8087-401D-B853-2404FDBB4A96}" type="datetime1">
              <a:rPr lang="lt-LT" smtClean="0"/>
              <a:t>2020-11-22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74226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16B91848-AE48-4F9E-B19F-A37D0A4E201B}" type="datetime1">
              <a:rPr lang="lt-LT" smtClean="0"/>
              <a:t>2020-11-22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3067290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7EBAF568-51D9-4254-9045-C912F0FBBE87}" type="datetime1">
              <a:rPr lang="lt-LT" smtClean="0"/>
              <a:t>2020-11-22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3904780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3879E91B-8A51-4EF1-8274-DA37EC65BF6E}" type="datetime1">
              <a:rPr lang="lt-LT" smtClean="0"/>
              <a:t>2020-11-22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1578632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 y="0"/>
            <a:ext cx="12192000" cy="6946900"/>
          </a:xfrm>
          <a:prstGeom prst="rect">
            <a:avLst/>
          </a:prstGeom>
        </p:spPr>
      </p:pic>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10"/>
          </p:nvPr>
        </p:nvSpPr>
        <p:spPr/>
        <p:txBody>
          <a:bodyPr/>
          <a:lstStyle/>
          <a:p>
            <a:fld id="{D6243A2C-484F-49BF-9B00-75F3E8F09CCB}" type="datetime1">
              <a:rPr lang="lt-LT" smtClean="0"/>
              <a:t>2020-11-22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33308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stretch>
            <a:fillRect/>
          </a:stretch>
        </p:blipFill>
        <p:spPr>
          <a:xfrm>
            <a:off x="1" y="0"/>
            <a:ext cx="12192000" cy="694690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B404783-48E4-4796-AC11-A0147F69F9CB}" type="datetime1">
              <a:rPr lang="lt-LT" smtClean="0"/>
              <a:t>2020-11-22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147598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stretch>
            <a:fillRect/>
          </a:stretch>
        </p:blipFill>
        <p:spPr>
          <a:xfrm>
            <a:off x="1" y="0"/>
            <a:ext cx="12192000" cy="6946900"/>
          </a:xfrm>
          <a:prstGeom prst="rect">
            <a:avLst/>
          </a:prstGeom>
        </p:spPr>
      </p:pic>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p:cNvSpPr>
            <a:spLocks noGrp="1"/>
          </p:cNvSpPr>
          <p:nvPr>
            <p:ph type="dt" sz="half" idx="10"/>
          </p:nvPr>
        </p:nvSpPr>
        <p:spPr/>
        <p:txBody>
          <a:bodyPr/>
          <a:lstStyle/>
          <a:p>
            <a:fld id="{6B654EF8-F245-4114-BD8D-563A5466BFC6}" type="datetime1">
              <a:rPr lang="lt-LT" smtClean="0"/>
              <a:t>2020-11-22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316556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p:cNvSpPr>
            <a:spLocks noGrp="1"/>
          </p:cNvSpPr>
          <p:nvPr>
            <p:ph type="dt" sz="half" idx="10"/>
          </p:nvPr>
        </p:nvSpPr>
        <p:spPr/>
        <p:txBody>
          <a:bodyPr/>
          <a:lstStyle/>
          <a:p>
            <a:fld id="{22B84D74-7508-4C34-9EE6-482D358122CE}" type="datetime1">
              <a:rPr lang="lt-LT" smtClean="0"/>
              <a:t>2020-11-22</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2746143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Date Placeholder 2"/>
          <p:cNvSpPr>
            <a:spLocks noGrp="1"/>
          </p:cNvSpPr>
          <p:nvPr>
            <p:ph type="dt" sz="half" idx="10"/>
          </p:nvPr>
        </p:nvSpPr>
        <p:spPr/>
        <p:txBody>
          <a:bodyPr/>
          <a:lstStyle/>
          <a:p>
            <a:fld id="{180F86B5-AAC3-4B63-9A5A-50D9918E353F}" type="datetime1">
              <a:rPr lang="lt-LT" smtClean="0"/>
              <a:t>2020-11-22</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2218832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12DF9-9F51-48E5-B874-423EE92BFB27}" type="datetime1">
              <a:rPr lang="lt-LT" smtClean="0"/>
              <a:t>2020-11-22</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1416028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67A6D0-9B8F-4223-B04B-1E7D7BACB4E3}" type="datetime1">
              <a:rPr lang="lt-LT" smtClean="0"/>
              <a:t>2020-11-22</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659B809B-AEC0-4E98-B926-015306557B13}" type="slidenum">
              <a:rPr lang="lt-LT" smtClean="0"/>
              <a:pPr/>
              <a:t>‹#›</a:t>
            </a:fld>
            <a:endParaRPr lang="lt-LT"/>
          </a:p>
        </p:txBody>
      </p:sp>
    </p:spTree>
    <p:extLst>
      <p:ext uri="{BB962C8B-B14F-4D97-AF65-F5344CB8AC3E}">
        <p14:creationId xmlns:p14="http://schemas.microsoft.com/office/powerpoint/2010/main" val="290294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4"/>
          <a:stretch>
            <a:fillRect/>
          </a:stretch>
        </p:blipFill>
        <p:spPr>
          <a:xfrm>
            <a:off x="1" y="0"/>
            <a:ext cx="12192000" cy="69469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775F0-6938-45A8-BB28-0D1F6A1847DD}" type="datetime1">
              <a:rPr lang="lt-LT" smtClean="0"/>
              <a:t>2020-11-22</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B809B-AEC0-4E98-B926-015306557B13}" type="slidenum">
              <a:rPr lang="lt-LT" smtClean="0"/>
              <a:pPr/>
              <a:t>‹#›</a:t>
            </a:fld>
            <a:endParaRPr lang="lt-LT"/>
          </a:p>
        </p:txBody>
      </p:sp>
    </p:spTree>
    <p:extLst>
      <p:ext uri="{BB962C8B-B14F-4D97-AF65-F5344CB8AC3E}">
        <p14:creationId xmlns:p14="http://schemas.microsoft.com/office/powerpoint/2010/main" val="505832095"/>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comments" Target="../comments/commen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42226" y="734450"/>
            <a:ext cx="10515600" cy="1325563"/>
          </a:xfrm>
        </p:spPr>
        <p:txBody>
          <a:bodyPr/>
          <a:lstStyle/>
          <a:p>
            <a:r>
              <a:rPr lang="lt-LT" b="1" dirty="0">
                <a:solidFill>
                  <a:schemeClr val="tx2"/>
                </a:solidFill>
              </a:rPr>
              <a:t>ES pramonės politikos iniciatyvos</a:t>
            </a:r>
          </a:p>
        </p:txBody>
      </p:sp>
      <p:sp>
        <p:nvSpPr>
          <p:cNvPr id="7" name="Rectangle 6"/>
          <p:cNvSpPr/>
          <p:nvPr/>
        </p:nvSpPr>
        <p:spPr>
          <a:xfrm>
            <a:off x="7998691" y="5680365"/>
            <a:ext cx="4193309" cy="923330"/>
          </a:xfrm>
          <a:prstGeom prst="rect">
            <a:avLst/>
          </a:prstGeom>
        </p:spPr>
        <p:txBody>
          <a:bodyPr wrap="square">
            <a:spAutoFit/>
          </a:bodyPr>
          <a:lstStyle/>
          <a:p>
            <a:r>
              <a:rPr lang="lt-LT" i="1" dirty="0">
                <a:latin typeface="+mj-lt"/>
                <a:ea typeface="+mj-ea"/>
                <a:cs typeface="+mj-cs"/>
              </a:rPr>
              <a:t>Donata </a:t>
            </a:r>
            <a:r>
              <a:rPr lang="lt-LT" i="1" dirty="0" err="1">
                <a:latin typeface="+mj-lt"/>
                <a:ea typeface="+mj-ea"/>
                <a:cs typeface="+mj-cs"/>
              </a:rPr>
              <a:t>Gustaitė</a:t>
            </a:r>
            <a:r>
              <a:rPr lang="lt-LT" i="1" dirty="0">
                <a:latin typeface="+mj-lt"/>
                <a:ea typeface="+mj-ea"/>
                <a:cs typeface="+mj-cs"/>
              </a:rPr>
              <a:t>, Ekonomikos atašė Lietuvos nuolatinėje atstovybėje ES</a:t>
            </a:r>
          </a:p>
          <a:p>
            <a:r>
              <a:rPr lang="lt-LT" i="1" dirty="0">
                <a:latin typeface="+mj-lt"/>
                <a:ea typeface="+mj-ea"/>
                <a:cs typeface="+mj-cs"/>
              </a:rPr>
              <a:t>2020 m. lapkričio 17 d.</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227" y="1776262"/>
            <a:ext cx="6566937" cy="437795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642140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lt-LT" dirty="0"/>
              <a:t>2020 m. kovą paskelbta </a:t>
            </a:r>
            <a:r>
              <a:rPr lang="lt-LT" b="1" dirty="0"/>
              <a:t>Nauja Europos pramonės strategija</a:t>
            </a:r>
            <a:endParaRPr lang="en-US" b="1" dirty="0"/>
          </a:p>
        </p:txBody>
      </p:sp>
      <p:sp>
        <p:nvSpPr>
          <p:cNvPr id="6" name="Content Placeholder 5"/>
          <p:cNvSpPr>
            <a:spLocks noGrp="1"/>
          </p:cNvSpPr>
          <p:nvPr>
            <p:ph idx="1"/>
          </p:nvPr>
        </p:nvSpPr>
        <p:spPr/>
        <p:txBody>
          <a:bodyPr/>
          <a:lstStyle/>
          <a:p>
            <a:pPr marL="0" indent="0">
              <a:buNone/>
            </a:pPr>
            <a:endParaRPr lang="en-US" b="1" dirty="0"/>
          </a:p>
          <a:p>
            <a:pPr marL="0" indent="0">
              <a:buNone/>
            </a:pPr>
            <a:r>
              <a:rPr lang="lt-LT" b="1" dirty="0"/>
              <a:t>Pagrindiniai elementai:</a:t>
            </a:r>
          </a:p>
          <a:p>
            <a:endParaRPr lang="lt-LT" b="1" dirty="0"/>
          </a:p>
          <a:p>
            <a:r>
              <a:rPr lang="lt-LT" dirty="0"/>
              <a:t>žalioji pertvarka</a:t>
            </a:r>
          </a:p>
          <a:p>
            <a:r>
              <a:rPr lang="lt-LT" dirty="0"/>
              <a:t>skaitmeninė pertvarka</a:t>
            </a:r>
          </a:p>
          <a:p>
            <a:r>
              <a:rPr lang="lt-LT" dirty="0"/>
              <a:t>konkurencingumas pasaulinėje arenoje</a:t>
            </a:r>
            <a:endParaRPr lang="en-US" dirty="0"/>
          </a:p>
          <a:p>
            <a:endParaRPr lang="en-US" dirty="0"/>
          </a:p>
        </p:txBody>
      </p:sp>
      <p:sp>
        <p:nvSpPr>
          <p:cNvPr id="3" name="Slide Number Placeholder 2"/>
          <p:cNvSpPr>
            <a:spLocks noGrp="1"/>
          </p:cNvSpPr>
          <p:nvPr>
            <p:ph type="sldNum" sz="quarter" idx="12"/>
          </p:nvPr>
        </p:nvSpPr>
        <p:spPr/>
        <p:txBody>
          <a:bodyPr/>
          <a:lstStyle/>
          <a:p>
            <a:fld id="{659B809B-AEC0-4E98-B926-015306557B13}" type="slidenum">
              <a:rPr lang="lt-LT" smtClean="0"/>
              <a:pPr/>
              <a:t>2</a:t>
            </a:fld>
            <a:endParaRPr lang="lt-LT"/>
          </a:p>
        </p:txBody>
      </p:sp>
    </p:spTree>
    <p:extLst>
      <p:ext uri="{BB962C8B-B14F-4D97-AF65-F5344CB8AC3E}">
        <p14:creationId xmlns:p14="http://schemas.microsoft.com/office/powerpoint/2010/main" val="2115797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910" y="757382"/>
            <a:ext cx="10381672" cy="1052945"/>
          </a:xfrm>
        </p:spPr>
        <p:txBody>
          <a:bodyPr>
            <a:normAutofit fontScale="90000"/>
          </a:bodyPr>
          <a:lstStyle/>
          <a:p>
            <a:r>
              <a:rPr lang="lt-LT" b="1" dirty="0" err="1"/>
              <a:t>Nauj</a:t>
            </a:r>
            <a:r>
              <a:rPr lang="en-US" b="1" dirty="0" err="1"/>
              <a:t>os</a:t>
            </a:r>
            <a:r>
              <a:rPr lang="lt-LT" b="1" dirty="0"/>
              <a:t> Europos pramonės Strategijos atnaujinimas </a:t>
            </a:r>
            <a:br>
              <a:rPr lang="lt-LT" b="1" dirty="0"/>
            </a:br>
            <a:endParaRPr lang="en-US" dirty="0"/>
          </a:p>
        </p:txBody>
      </p:sp>
      <p:sp>
        <p:nvSpPr>
          <p:cNvPr id="3" name="Content Placeholder 2"/>
          <p:cNvSpPr>
            <a:spLocks noGrp="1"/>
          </p:cNvSpPr>
          <p:nvPr>
            <p:ph idx="1"/>
          </p:nvPr>
        </p:nvSpPr>
        <p:spPr>
          <a:xfrm>
            <a:off x="480291" y="1907669"/>
            <a:ext cx="10515600" cy="4351338"/>
          </a:xfrm>
        </p:spPr>
        <p:txBody>
          <a:bodyPr/>
          <a:lstStyle/>
          <a:p>
            <a:r>
              <a:rPr lang="lt-LT" dirty="0"/>
              <a:t>Rugsėjo mėn. Europos Komisijos pirmininkė </a:t>
            </a:r>
            <a:r>
              <a:rPr lang="lt-LT" dirty="0" err="1"/>
              <a:t>Ursula</a:t>
            </a:r>
            <a:r>
              <a:rPr lang="lt-LT" dirty="0"/>
              <a:t> </a:t>
            </a:r>
            <a:r>
              <a:rPr lang="lt-LT" dirty="0" err="1"/>
              <a:t>von</a:t>
            </a:r>
            <a:r>
              <a:rPr lang="lt-LT" dirty="0"/>
              <a:t> </a:t>
            </a:r>
            <a:r>
              <a:rPr lang="lt-LT" dirty="0" err="1"/>
              <a:t>der</a:t>
            </a:r>
            <a:r>
              <a:rPr lang="lt-LT" dirty="0"/>
              <a:t> </a:t>
            </a:r>
            <a:r>
              <a:rPr lang="lt-LT" dirty="0" err="1"/>
              <a:t>Leyen</a:t>
            </a:r>
            <a:r>
              <a:rPr lang="lt-LT" dirty="0"/>
              <a:t> pranešime apie Sąjungos padėtį informavo, kad </a:t>
            </a:r>
            <a:r>
              <a:rPr lang="en-US" dirty="0"/>
              <a:t>2021 m. </a:t>
            </a:r>
            <a:r>
              <a:rPr lang="en-US" dirty="0" err="1"/>
              <a:t>pirmoje</a:t>
            </a:r>
            <a:r>
              <a:rPr lang="en-US" dirty="0"/>
              <a:t> pus</a:t>
            </a:r>
            <a:r>
              <a:rPr lang="lt-LT" dirty="0" err="1"/>
              <a:t>ėje</a:t>
            </a:r>
            <a:r>
              <a:rPr lang="lt-LT" dirty="0"/>
              <a:t> dėl COVID-</a:t>
            </a:r>
            <a:r>
              <a:rPr lang="en-US" dirty="0"/>
              <a:t>19 </a:t>
            </a:r>
            <a:r>
              <a:rPr lang="en-US" dirty="0" err="1"/>
              <a:t>kriz</a:t>
            </a:r>
            <a:r>
              <a:rPr lang="lt-LT" dirty="0"/>
              <a:t>ės Strategija bus atnaujinta</a:t>
            </a:r>
          </a:p>
          <a:p>
            <a:endParaRPr lang="lt-LT" dirty="0"/>
          </a:p>
          <a:p>
            <a:pPr marL="0" indent="0">
              <a:buNone/>
            </a:pPr>
            <a:r>
              <a:rPr lang="lt-LT" b="1" dirty="0"/>
              <a:t>Galimi atnaujintos Strategijos elementai: </a:t>
            </a:r>
          </a:p>
          <a:p>
            <a:r>
              <a:rPr lang="lt-LT" dirty="0"/>
              <a:t>Strateginė autonomija vs. atsparumas</a:t>
            </a:r>
          </a:p>
          <a:p>
            <a:r>
              <a:rPr lang="lt-LT" dirty="0"/>
              <a:t>Valstybės pagalbos taisyklių peržiūra</a:t>
            </a:r>
          </a:p>
          <a:p>
            <a:r>
              <a:rPr lang="lt-LT" dirty="0"/>
              <a:t>Didesnis dėmesys inovacijoms</a:t>
            </a:r>
          </a:p>
          <a:p>
            <a:r>
              <a:rPr lang="lt-LT" dirty="0"/>
              <a:t>...</a:t>
            </a:r>
          </a:p>
          <a:p>
            <a:endParaRPr lang="en-US" dirty="0"/>
          </a:p>
        </p:txBody>
      </p:sp>
      <p:sp>
        <p:nvSpPr>
          <p:cNvPr id="4" name="Slide Number Placeholder 3"/>
          <p:cNvSpPr>
            <a:spLocks noGrp="1"/>
          </p:cNvSpPr>
          <p:nvPr>
            <p:ph type="sldNum" sz="quarter" idx="12"/>
          </p:nvPr>
        </p:nvSpPr>
        <p:spPr/>
        <p:txBody>
          <a:bodyPr/>
          <a:lstStyle/>
          <a:p>
            <a:fld id="{659B809B-AEC0-4E98-B926-015306557B13}" type="slidenum">
              <a:rPr lang="lt-LT" smtClean="0"/>
              <a:pPr/>
              <a:t>3</a:t>
            </a:fld>
            <a:endParaRPr lang="lt-LT"/>
          </a:p>
        </p:txBody>
      </p:sp>
    </p:spTree>
    <p:extLst>
      <p:ext uri="{BB962C8B-B14F-4D97-AF65-F5344CB8AC3E}">
        <p14:creationId xmlns:p14="http://schemas.microsoft.com/office/powerpoint/2010/main" val="756543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a:t>Pramonės forumas</a:t>
            </a:r>
            <a:endParaRPr lang="en-US" b="1" dirty="0"/>
          </a:p>
        </p:txBody>
      </p:sp>
      <p:sp>
        <p:nvSpPr>
          <p:cNvPr id="3" name="Content Placeholder 2"/>
          <p:cNvSpPr>
            <a:spLocks noGrp="1"/>
          </p:cNvSpPr>
          <p:nvPr>
            <p:ph idx="1"/>
          </p:nvPr>
        </p:nvSpPr>
        <p:spPr/>
        <p:txBody>
          <a:bodyPr/>
          <a:lstStyle/>
          <a:p>
            <a:r>
              <a:rPr lang="en-US" dirty="0"/>
              <a:t>2021 m.</a:t>
            </a:r>
            <a:r>
              <a:rPr lang="lt-LT" dirty="0"/>
              <a:t> metų pradžioje Europos Komisija turėtų paskelbti kvietimą teikti paraiškas ekspertų atrankai į Pramonės forumą</a:t>
            </a:r>
          </a:p>
          <a:p>
            <a:endParaRPr lang="lt-LT" dirty="0"/>
          </a:p>
          <a:p>
            <a:r>
              <a:rPr lang="lt-LT" dirty="0"/>
              <a:t>Pramonės forumas konsultuos Europos Komisiją dėl Pramonės strategijos atnaujinimo</a:t>
            </a:r>
          </a:p>
          <a:p>
            <a:endParaRPr lang="lt-LT" dirty="0"/>
          </a:p>
          <a:p>
            <a:r>
              <a:rPr lang="lt-LT" dirty="0"/>
              <a:t>Pramonės forumo ekspertais galės tapti pramonės, mokslo institucijų ir viešojo sektoriaus atstovai</a:t>
            </a:r>
            <a:endParaRPr lang="en-US" dirty="0"/>
          </a:p>
        </p:txBody>
      </p:sp>
      <p:sp>
        <p:nvSpPr>
          <p:cNvPr id="4" name="Slide Number Placeholder 3"/>
          <p:cNvSpPr>
            <a:spLocks noGrp="1"/>
          </p:cNvSpPr>
          <p:nvPr>
            <p:ph type="sldNum" sz="quarter" idx="12"/>
          </p:nvPr>
        </p:nvSpPr>
        <p:spPr/>
        <p:txBody>
          <a:bodyPr/>
          <a:lstStyle/>
          <a:p>
            <a:fld id="{659B809B-AEC0-4E98-B926-015306557B13}" type="slidenum">
              <a:rPr lang="lt-LT" smtClean="0"/>
              <a:pPr/>
              <a:t>4</a:t>
            </a:fld>
            <a:endParaRPr lang="lt-LT"/>
          </a:p>
        </p:txBody>
      </p:sp>
    </p:spTree>
    <p:extLst>
      <p:ext uri="{BB962C8B-B14F-4D97-AF65-F5344CB8AC3E}">
        <p14:creationId xmlns:p14="http://schemas.microsoft.com/office/powerpoint/2010/main" val="3170376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b="1" dirty="0"/>
              <a:t>Pramonės aljansai</a:t>
            </a:r>
            <a:endParaRPr lang="en-US" b="1" dirty="0"/>
          </a:p>
        </p:txBody>
      </p:sp>
      <p:sp>
        <p:nvSpPr>
          <p:cNvPr id="3" name="Content Placeholder 2"/>
          <p:cNvSpPr>
            <a:spLocks noGrp="1"/>
          </p:cNvSpPr>
          <p:nvPr>
            <p:ph idx="1"/>
          </p:nvPr>
        </p:nvSpPr>
        <p:spPr/>
        <p:txBody>
          <a:bodyPr>
            <a:normAutofit fontScale="92500"/>
          </a:bodyPr>
          <a:lstStyle/>
          <a:p>
            <a:r>
              <a:rPr lang="lt-LT" dirty="0"/>
              <a:t>„Pasinaudodami MVĮ, didelių įmonių, mokslininkų ir regionų žiniomis, aljansai gali vadovauti darbui ir padėti finansuoti didelio masto projektus, turinčius teigiamą šalutinį poveikį visoje Europoje, kad padėtų pašalinti kliūtis inovacijoms ir padidinti politikos nuoseklumą“</a:t>
            </a:r>
          </a:p>
          <a:p>
            <a:pPr marL="0" indent="0">
              <a:buNone/>
            </a:pPr>
            <a:endParaRPr lang="en-US" b="1" dirty="0"/>
          </a:p>
          <a:p>
            <a:pPr marL="0" indent="0">
              <a:buNone/>
            </a:pPr>
            <a:r>
              <a:rPr lang="lt-LT" b="1" dirty="0"/>
              <a:t>Veikiantys aljansai:</a:t>
            </a:r>
          </a:p>
          <a:p>
            <a:pPr marL="0" indent="0">
              <a:buNone/>
            </a:pPr>
            <a:r>
              <a:rPr lang="lt-LT" dirty="0"/>
              <a:t>Baterijų, plastikų, žaliavų</a:t>
            </a:r>
            <a:r>
              <a:rPr lang="en-US" dirty="0"/>
              <a:t> </a:t>
            </a:r>
            <a:r>
              <a:rPr lang="en-US" dirty="0" err="1"/>
              <a:t>ir</a:t>
            </a:r>
            <a:r>
              <a:rPr lang="lt-LT" dirty="0"/>
              <a:t> švaraus vandenilio</a:t>
            </a:r>
            <a:r>
              <a:rPr lang="en-US" dirty="0"/>
              <a:t> </a:t>
            </a:r>
            <a:r>
              <a:rPr lang="en-US" dirty="0" err="1"/>
              <a:t>srityse</a:t>
            </a:r>
            <a:endParaRPr lang="lt-LT" dirty="0"/>
          </a:p>
          <a:p>
            <a:pPr marL="0" indent="0">
              <a:buNone/>
            </a:pPr>
            <a:r>
              <a:rPr lang="lt-LT" b="1" dirty="0"/>
              <a:t>Planuojami aljansai:</a:t>
            </a:r>
          </a:p>
          <a:p>
            <a:pPr marL="0" indent="0">
              <a:buNone/>
            </a:pPr>
            <a:r>
              <a:rPr lang="lt-LT" dirty="0"/>
              <a:t>mažo CO</a:t>
            </a:r>
            <a:r>
              <a:rPr lang="en-US" dirty="0"/>
              <a:t>2 </a:t>
            </a:r>
            <a:r>
              <a:rPr lang="lt-LT" dirty="0"/>
              <a:t>kiekio technologijų pramonės, pramonės duomenų ir </a:t>
            </a:r>
            <a:r>
              <a:rPr lang="lt-LT" dirty="0" err="1"/>
              <a:t>debesijos</a:t>
            </a:r>
            <a:r>
              <a:rPr lang="lt-LT" dirty="0"/>
              <a:t>, saugių telekomunikacijų tinklų ir mikroelektronikos srityse</a:t>
            </a:r>
          </a:p>
          <a:p>
            <a:endParaRPr lang="lt-LT" b="1" dirty="0"/>
          </a:p>
          <a:p>
            <a:endParaRPr lang="en-US" b="1" dirty="0"/>
          </a:p>
        </p:txBody>
      </p:sp>
      <p:sp>
        <p:nvSpPr>
          <p:cNvPr id="4" name="Slide Number Placeholder 3"/>
          <p:cNvSpPr>
            <a:spLocks noGrp="1"/>
          </p:cNvSpPr>
          <p:nvPr>
            <p:ph type="sldNum" sz="quarter" idx="12"/>
          </p:nvPr>
        </p:nvSpPr>
        <p:spPr/>
        <p:txBody>
          <a:bodyPr/>
          <a:lstStyle/>
          <a:p>
            <a:fld id="{659B809B-AEC0-4E98-B926-015306557B13}" type="slidenum">
              <a:rPr lang="lt-LT" smtClean="0"/>
              <a:pPr/>
              <a:t>5</a:t>
            </a:fld>
            <a:endParaRPr lang="lt-LT"/>
          </a:p>
        </p:txBody>
      </p:sp>
    </p:spTree>
    <p:extLst>
      <p:ext uri="{BB962C8B-B14F-4D97-AF65-F5344CB8AC3E}">
        <p14:creationId xmlns:p14="http://schemas.microsoft.com/office/powerpoint/2010/main" val="312046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B</a:t>
            </a:r>
            <a:r>
              <a:rPr lang="lt-LT" b="1" dirty="0" err="1"/>
              <a:t>endriems</a:t>
            </a:r>
            <a:r>
              <a:rPr lang="lt-LT" b="1" dirty="0"/>
              <a:t> Europos interesams svarbūs projektai (IPCEI) </a:t>
            </a:r>
            <a:br>
              <a:rPr lang="lt-LT"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lt-LT" dirty="0"/>
              <a:t>IPCEI - viena iš priemonių siekiant spręsti rinkos nepakankamumo problemas ir remti novatoriškas bazines technologijas ir strategines vertės grandines</a:t>
            </a:r>
          </a:p>
          <a:p>
            <a:endParaRPr lang="lt-LT" dirty="0"/>
          </a:p>
          <a:p>
            <a:r>
              <a:rPr lang="en-US" dirty="0"/>
              <a:t>2021 m. </a:t>
            </a:r>
            <a:r>
              <a:rPr lang="en-US" dirty="0" err="1"/>
              <a:t>planuojama</a:t>
            </a:r>
            <a:r>
              <a:rPr lang="en-US" dirty="0"/>
              <a:t> IPCEI </a:t>
            </a:r>
            <a:r>
              <a:rPr lang="en-US" dirty="0" err="1"/>
              <a:t>komunikato</a:t>
            </a:r>
            <a:r>
              <a:rPr lang="en-US" dirty="0"/>
              <a:t> per</a:t>
            </a:r>
            <a:r>
              <a:rPr lang="lt-LT" dirty="0"/>
              <a:t>žiūra</a:t>
            </a:r>
          </a:p>
          <a:p>
            <a:pPr marL="0" indent="0">
              <a:buNone/>
            </a:pPr>
            <a:endParaRPr lang="lt-LT" dirty="0"/>
          </a:p>
          <a:p>
            <a:pPr marL="0" indent="0">
              <a:buNone/>
            </a:pPr>
            <a:r>
              <a:rPr lang="lt-LT" b="1" dirty="0"/>
              <a:t>Esami IPCEI</a:t>
            </a:r>
            <a:r>
              <a:rPr lang="lt-LT" dirty="0"/>
              <a:t>: baterijų ir mikroelektronikos srityse</a:t>
            </a:r>
          </a:p>
          <a:p>
            <a:pPr marL="0" indent="0">
              <a:buNone/>
            </a:pPr>
            <a:endParaRPr lang="lt-LT" b="1" dirty="0"/>
          </a:p>
          <a:p>
            <a:pPr marL="0" indent="0">
              <a:buNone/>
            </a:pPr>
            <a:r>
              <a:rPr lang="lt-LT" b="1" dirty="0"/>
              <a:t>Planuojami IPCEI</a:t>
            </a:r>
            <a:r>
              <a:rPr lang="lt-LT" dirty="0"/>
              <a:t>: </a:t>
            </a:r>
            <a:r>
              <a:rPr lang="nl-NL" dirty="0" err="1"/>
              <a:t>mikroelektronikos</a:t>
            </a:r>
            <a:r>
              <a:rPr lang="lt-LT" dirty="0"/>
              <a:t> (antras)</a:t>
            </a:r>
            <a:r>
              <a:rPr lang="nl-NL" dirty="0"/>
              <a:t> ir </a:t>
            </a:r>
            <a:r>
              <a:rPr lang="nl-NL" dirty="0" err="1"/>
              <a:t>švariojo</a:t>
            </a:r>
            <a:r>
              <a:rPr lang="nl-NL" dirty="0"/>
              <a:t> </a:t>
            </a:r>
            <a:r>
              <a:rPr lang="nl-NL" dirty="0" err="1"/>
              <a:t>vandenilio</a:t>
            </a:r>
            <a:r>
              <a:rPr lang="nl-NL" dirty="0"/>
              <a:t> </a:t>
            </a:r>
            <a:r>
              <a:rPr lang="nl-NL" dirty="0" err="1"/>
              <a:t>srityse</a:t>
            </a:r>
            <a:r>
              <a:rPr lang="nl-NL" dirty="0"/>
              <a:t> </a:t>
            </a:r>
          </a:p>
          <a:p>
            <a:endParaRPr lang="lt-LT" dirty="0"/>
          </a:p>
          <a:p>
            <a:endParaRPr lang="lt-LT" dirty="0"/>
          </a:p>
          <a:p>
            <a:endParaRPr lang="en-US" dirty="0"/>
          </a:p>
        </p:txBody>
      </p:sp>
      <p:sp>
        <p:nvSpPr>
          <p:cNvPr id="4" name="Slide Number Placeholder 3"/>
          <p:cNvSpPr>
            <a:spLocks noGrp="1"/>
          </p:cNvSpPr>
          <p:nvPr>
            <p:ph type="sldNum" sz="quarter" idx="12"/>
          </p:nvPr>
        </p:nvSpPr>
        <p:spPr/>
        <p:txBody>
          <a:bodyPr/>
          <a:lstStyle/>
          <a:p>
            <a:fld id="{659B809B-AEC0-4E98-B926-015306557B13}" type="slidenum">
              <a:rPr lang="lt-LT" smtClean="0"/>
              <a:pPr/>
              <a:t>6</a:t>
            </a:fld>
            <a:endParaRPr lang="lt-LT"/>
          </a:p>
        </p:txBody>
      </p:sp>
    </p:spTree>
    <p:extLst>
      <p:ext uri="{BB962C8B-B14F-4D97-AF65-F5344CB8AC3E}">
        <p14:creationId xmlns:p14="http://schemas.microsoft.com/office/powerpoint/2010/main" val="110898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Pramon</a:t>
            </a:r>
            <a:r>
              <a:rPr lang="lt-LT" dirty="0"/>
              <a:t>ės ekosistemos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26844" y="1426064"/>
            <a:ext cx="9137955" cy="5194911"/>
          </a:xfrm>
        </p:spPr>
      </p:pic>
      <p:sp>
        <p:nvSpPr>
          <p:cNvPr id="4" name="Slide Number Placeholder 3"/>
          <p:cNvSpPr>
            <a:spLocks noGrp="1"/>
          </p:cNvSpPr>
          <p:nvPr>
            <p:ph type="sldNum" sz="quarter" idx="12"/>
          </p:nvPr>
        </p:nvSpPr>
        <p:spPr/>
        <p:txBody>
          <a:bodyPr/>
          <a:lstStyle/>
          <a:p>
            <a:fld id="{659B809B-AEC0-4E98-B926-015306557B13}" type="slidenum">
              <a:rPr lang="lt-LT" smtClean="0"/>
              <a:pPr/>
              <a:t>7</a:t>
            </a:fld>
            <a:endParaRPr lang="lt-LT"/>
          </a:p>
        </p:txBody>
      </p:sp>
    </p:spTree>
    <p:extLst>
      <p:ext uri="{BB962C8B-B14F-4D97-AF65-F5344CB8AC3E}">
        <p14:creationId xmlns:p14="http://schemas.microsoft.com/office/powerpoint/2010/main" val="3849555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Ačiū už dėmesį</a:t>
            </a:r>
            <a:r>
              <a:rPr lang="en-US" dirty="0"/>
              <a:t>!</a:t>
            </a:r>
          </a:p>
        </p:txBody>
      </p:sp>
      <p:sp>
        <p:nvSpPr>
          <p:cNvPr id="4" name="Slide Number Placeholder 3"/>
          <p:cNvSpPr>
            <a:spLocks noGrp="1"/>
          </p:cNvSpPr>
          <p:nvPr>
            <p:ph type="sldNum" sz="quarter" idx="12"/>
          </p:nvPr>
        </p:nvSpPr>
        <p:spPr/>
        <p:txBody>
          <a:bodyPr/>
          <a:lstStyle/>
          <a:p>
            <a:fld id="{659B809B-AEC0-4E98-B926-015306557B13}" type="slidenum">
              <a:rPr lang="lt-LT" smtClean="0"/>
              <a:pPr/>
              <a:t>8</a:t>
            </a:fld>
            <a:endParaRPr lang="lt-LT"/>
          </a:p>
        </p:txBody>
      </p:sp>
      <p:sp>
        <p:nvSpPr>
          <p:cNvPr id="6" name="Content Placeholder 5">
            <a:extLst>
              <a:ext uri="{FF2B5EF4-FFF2-40B4-BE49-F238E27FC236}">
                <a16:creationId xmlns:a16="http://schemas.microsoft.com/office/drawing/2014/main" id="{14BA5B57-4912-4BDA-B64F-3951F66FC3F3}"/>
              </a:ext>
            </a:extLst>
          </p:cNvPr>
          <p:cNvSpPr>
            <a:spLocks noGrp="1"/>
          </p:cNvSpPr>
          <p:nvPr>
            <p:ph idx="1"/>
          </p:nvPr>
        </p:nvSpPr>
        <p:spPr/>
        <p:txBody>
          <a:bodyPr/>
          <a:lstStyle/>
          <a:p>
            <a:endParaRPr lang="lt-LT"/>
          </a:p>
        </p:txBody>
      </p:sp>
    </p:spTree>
    <p:extLst>
      <p:ext uri="{BB962C8B-B14F-4D97-AF65-F5344CB8AC3E}">
        <p14:creationId xmlns:p14="http://schemas.microsoft.com/office/powerpoint/2010/main" val="4081996655"/>
      </p:ext>
    </p:extLst>
  </p:cSld>
  <p:clrMapOvr>
    <a:masterClrMapping/>
  </p:clrMapOvr>
</p:sld>
</file>

<file path=ppt/theme/theme1.xml><?xml version="1.0" encoding="utf-8"?>
<a:theme xmlns:a="http://schemas.openxmlformats.org/drawingml/2006/main" name="Office Theme">
  <a:themeElements>
    <a:clrScheme name="EIM_v0">
      <a:dk1>
        <a:srgbClr val="062889"/>
      </a:dk1>
      <a:lt1>
        <a:sysClr val="window" lastClr="FFFFFF"/>
      </a:lt1>
      <a:dk2>
        <a:srgbClr val="062889"/>
      </a:dk2>
      <a:lt2>
        <a:srgbClr val="80C1E2"/>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EIM_fonts">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as" ma:contentTypeID="0x010100F7B8A7DD8C8C95418245E998DA39100F" ma:contentTypeVersion="7" ma:contentTypeDescription="Kurkite naują dokumentą." ma:contentTypeScope="" ma:versionID="d97d91e500527c0029a6d32560a6b8fb">
  <xsd:schema xmlns:xsd="http://www.w3.org/2001/XMLSchema" xmlns:xs="http://www.w3.org/2001/XMLSchema" xmlns:p="http://schemas.microsoft.com/office/2006/metadata/properties" xmlns:ns3="82e5da61-11c9-4cf5-8d39-9f7bd94285fb" targetNamespace="http://schemas.microsoft.com/office/2006/metadata/properties" ma:root="true" ma:fieldsID="9eb6e236a886b203b7339e147eede6f1" ns3:_="">
    <xsd:import namespace="82e5da61-11c9-4cf5-8d39-9f7bd94285f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e5da61-11c9-4cf5-8d39-9f7bd94285f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urinio tipas"/>
        <xsd:element ref="dc:title" minOccurs="0" maxOccurs="1" ma:index="4" ma:displayName="Antraštė"/>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64BC92-0EBE-492D-B44B-03E98DB0B737}">
  <ds:schemaRefs>
    <ds:schemaRef ds:uri="http://schemas.microsoft.com/sharepoint/v3/contenttype/forms"/>
  </ds:schemaRefs>
</ds:datastoreItem>
</file>

<file path=customXml/itemProps2.xml><?xml version="1.0" encoding="utf-8"?>
<ds:datastoreItem xmlns:ds="http://schemas.openxmlformats.org/officeDocument/2006/customXml" ds:itemID="{D6603D78-578C-4D78-888E-BD20E6C89280}">
  <ds:schemaRefs>
    <ds:schemaRef ds:uri="http://purl.org/dc/terms/"/>
    <ds:schemaRef ds:uri="http://schemas.openxmlformats.org/package/2006/metadata/core-properties"/>
    <ds:schemaRef ds:uri="82e5da61-11c9-4cf5-8d39-9f7bd94285fb"/>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9B7C1545-9BA4-4423-B49C-E24E014945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e5da61-11c9-4cf5-8d39-9f7bd94285f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4047</TotalTime>
  <Words>316</Words>
  <Application>Microsoft Office PowerPoint</Application>
  <PresentationFormat>Widescreen</PresentationFormat>
  <Paragraphs>52</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Myriad Pro</vt:lpstr>
      <vt:lpstr>Office Theme</vt:lpstr>
      <vt:lpstr>ES pramonės politikos iniciatyvos</vt:lpstr>
      <vt:lpstr>2020 m. kovą paskelbta Nauja Europos pramonės strategija</vt:lpstr>
      <vt:lpstr>Naujos Europos pramonės Strategijos atnaujinimas  </vt:lpstr>
      <vt:lpstr>Pramonės forumas</vt:lpstr>
      <vt:lpstr>Pramonės aljansai</vt:lpstr>
      <vt:lpstr> Bendriems Europos interesams svarbūs projektai (IPCEI)  </vt:lpstr>
      <vt:lpstr>Pramonės ekosistemos</vt:lpstr>
      <vt:lpstr>Ačiū už dėmesį!</vt:lpstr>
    </vt:vector>
  </TitlesOfParts>
  <Company>u 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 įvykių apžvalga</dc:title>
  <dc:creator>Rojaka Jekaterina</dc:creator>
  <cp:lastModifiedBy>Jūratė Balytovienė</cp:lastModifiedBy>
  <cp:revision>816</cp:revision>
  <cp:lastPrinted>2020-11-22T16:55:51Z</cp:lastPrinted>
  <dcterms:created xsi:type="dcterms:W3CDTF">2018-12-31T08:30:42Z</dcterms:created>
  <dcterms:modified xsi:type="dcterms:W3CDTF">2020-11-22T16:55:54Z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0x010100F7B8A7DD8C8C95418245E998DA39100F</vt:lpwstr>
  </property>
  <property fmtid="{D5CDD505-2E9C-101B-9397-08002B2CF9AE}" pid="3" name="IsMyDocuments">
    <vt:bool>true</vt:bool>
  </property>
  <property fmtid="{D5CDD505-2E9C-101B-9397-08002B2CF9AE}" pid="4" name="ComplianceAssetId">
    <vt:lpwstr/>
  </property>
  <property fmtid="{D5CDD505-2E9C-101B-9397-08002B2CF9AE}" pid="5" name="Order">
    <vt:r8>3324100</vt:r8>
  </property>
</Properties>
</file>