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26" r:id="rId2"/>
    <p:sldId id="329" r:id="rId3"/>
    <p:sldId id="324" r:id="rId4"/>
    <p:sldId id="305" r:id="rId5"/>
    <p:sldId id="325" r:id="rId6"/>
    <p:sldId id="306" r:id="rId7"/>
    <p:sldId id="334" r:id="rId8"/>
    <p:sldId id="330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D730"/>
    <a:srgbClr val="633F17"/>
    <a:srgbClr val="42BDA4"/>
    <a:srgbClr val="6BB737"/>
    <a:srgbClr val="58B836"/>
    <a:srgbClr val="59BC32"/>
    <a:srgbClr val="7ABC32"/>
    <a:srgbClr val="72AF2F"/>
    <a:srgbClr val="99FF66"/>
    <a:srgbClr val="62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500315-917C-4159-856C-1783D6F31322}" v="3" dt="2019-05-23T14:45:23.4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2" autoAdjust="0"/>
    <p:restoredTop sz="88187" autoAdjust="0"/>
  </p:normalViewPr>
  <p:slideViewPr>
    <p:cSldViewPr snapToGrid="0">
      <p:cViewPr varScale="1">
        <p:scale>
          <a:sx n="97" d="100"/>
          <a:sy n="97" d="100"/>
        </p:scale>
        <p:origin x="11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3468" y="-87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 January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260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C7-4385-8E44-6D2E9C7CDF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B4-4FAB-9043-6932ECF58C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 October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FD7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EB4-4FAB-9043-6932ECF58C9F}"/>
              </c:ext>
            </c:extLst>
          </c:dPt>
          <c:dLbls>
            <c:dLbl>
              <c:idx val="0"/>
              <c:layout>
                <c:manualLayout>
                  <c:x val="6.2510315572009397E-3"/>
                  <c:y val="1.188083985376276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1644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41030694220357"/>
                      <c:h val="0.230448690363485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EB4-4FAB-9043-6932ECF58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B4-4FAB-9043-6932ECF58C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3797840"/>
        <c:axId val="323797512"/>
      </c:barChart>
      <c:catAx>
        <c:axId val="3237978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23797512"/>
        <c:crosses val="autoZero"/>
        <c:auto val="1"/>
        <c:lblAlgn val="ctr"/>
        <c:lblOffset val="100"/>
        <c:noMultiLvlLbl val="0"/>
      </c:catAx>
      <c:valAx>
        <c:axId val="323797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37978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337959959666319E-2"/>
          <c:y val="3.1682239610034038E-2"/>
          <c:w val="0.92082234509579253"/>
          <c:h val="0.88515188141362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 January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1,9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72-4A04-B831-19968371D8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7-4977-9B90-D4DE61C01A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 October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FD7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B47-4977-9B90-D4DE61C01AD8}"/>
              </c:ext>
            </c:extLst>
          </c:dPt>
          <c:dLbls>
            <c:dLbl>
              <c:idx val="0"/>
              <c:layout>
                <c:manualLayout>
                  <c:x val="1.250157092011128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14,2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554656699404145"/>
                      <c:h val="0.127897396942289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B47-4977-9B90-D4DE61C01A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47-4977-9B90-D4DE61C01A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3797840"/>
        <c:axId val="323797512"/>
      </c:barChart>
      <c:catAx>
        <c:axId val="3237978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23797512"/>
        <c:crosses val="autoZero"/>
        <c:auto val="1"/>
        <c:lblAlgn val="ctr"/>
        <c:lblOffset val="100"/>
        <c:noMultiLvlLbl val="0"/>
      </c:catAx>
      <c:valAx>
        <c:axId val="323797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37978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B2846E-390E-4A4D-AD38-26790D9751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D4236DDE-3103-474A-B9F4-DD5D94077CAB}">
      <dgm:prSet custT="1"/>
      <dgm:spPr>
        <a:solidFill>
          <a:srgbClr val="BFD730"/>
        </a:solidFill>
        <a:ln>
          <a:noFill/>
        </a:ln>
      </dgm:spPr>
      <dgm:t>
        <a:bodyPr/>
        <a:lstStyle/>
        <a:p>
          <a:pPr algn="ctr" rtl="0"/>
          <a:r>
            <a:rPr lang="lt-LT" sz="1600" b="0" dirty="0">
              <a:solidFill>
                <a:schemeClr val="bg1"/>
              </a:solidFill>
            </a:rPr>
            <a:t>TRUMPESNĖS PROCEDŪROS </a:t>
          </a:r>
        </a:p>
      </dgm:t>
    </dgm:pt>
    <dgm:pt modelId="{EEEC3F26-C796-4876-8602-C06ACFF4D297}" type="parTrans" cxnId="{8FBCB6AB-B910-448B-BB8C-33DA9039E0FB}">
      <dgm:prSet/>
      <dgm:spPr/>
      <dgm:t>
        <a:bodyPr/>
        <a:lstStyle/>
        <a:p>
          <a:endParaRPr lang="lt-LT"/>
        </a:p>
      </dgm:t>
    </dgm:pt>
    <dgm:pt modelId="{D3ECBB68-DCF0-4905-9E09-608280C50201}" type="sibTrans" cxnId="{8FBCB6AB-B910-448B-BB8C-33DA9039E0FB}">
      <dgm:prSet/>
      <dgm:spPr/>
      <dgm:t>
        <a:bodyPr/>
        <a:lstStyle/>
        <a:p>
          <a:endParaRPr lang="lt-LT"/>
        </a:p>
      </dgm:t>
    </dgm:pt>
    <dgm:pt modelId="{650CEE8F-A659-4A1B-BAB4-C7EC5208565B}" type="pres">
      <dgm:prSet presAssocID="{24B2846E-390E-4A4D-AD38-26790D9751C0}" presName="linear" presStyleCnt="0">
        <dgm:presLayoutVars>
          <dgm:animLvl val="lvl"/>
          <dgm:resizeHandles val="exact"/>
        </dgm:presLayoutVars>
      </dgm:prSet>
      <dgm:spPr/>
    </dgm:pt>
    <dgm:pt modelId="{9C1C4C9E-DBFF-47BF-BF1C-766A5A3E6B9E}" type="pres">
      <dgm:prSet presAssocID="{D4236DDE-3103-474A-B9F4-DD5D94077CA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1FA3C81-A7C0-4442-AF4D-FC6D1ADA984F}" type="presOf" srcId="{D4236DDE-3103-474A-B9F4-DD5D94077CAB}" destId="{9C1C4C9E-DBFF-47BF-BF1C-766A5A3E6B9E}" srcOrd="0" destOrd="0" presId="urn:microsoft.com/office/officeart/2005/8/layout/vList2"/>
    <dgm:cxn modelId="{8FBCB6AB-B910-448B-BB8C-33DA9039E0FB}" srcId="{24B2846E-390E-4A4D-AD38-26790D9751C0}" destId="{D4236DDE-3103-474A-B9F4-DD5D94077CAB}" srcOrd="0" destOrd="0" parTransId="{EEEC3F26-C796-4876-8602-C06ACFF4D297}" sibTransId="{D3ECBB68-DCF0-4905-9E09-608280C50201}"/>
    <dgm:cxn modelId="{C0F574CB-B776-4056-AEB2-F10DCAD953BC}" type="presOf" srcId="{24B2846E-390E-4A4D-AD38-26790D9751C0}" destId="{650CEE8F-A659-4A1B-BAB4-C7EC5208565B}" srcOrd="0" destOrd="0" presId="urn:microsoft.com/office/officeart/2005/8/layout/vList2"/>
    <dgm:cxn modelId="{8B434F9A-BA8D-402A-A19C-A5BCF58228F0}" type="presParOf" srcId="{650CEE8F-A659-4A1B-BAB4-C7EC5208565B}" destId="{9C1C4C9E-DBFF-47BF-BF1C-766A5A3E6B9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C870923-3B85-4A79-8BE1-FCD6E95E36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7F91113F-9696-484A-B24F-67AF85456B93}">
      <dgm:prSet custT="1"/>
      <dgm:spPr>
        <a:solidFill>
          <a:srgbClr val="BFD730"/>
        </a:solidFill>
        <a:ln>
          <a:noFill/>
        </a:ln>
      </dgm:spPr>
      <dgm:t>
        <a:bodyPr anchor="ctr"/>
        <a:lstStyle/>
        <a:p>
          <a:pPr algn="l" rtl="0"/>
          <a:r>
            <a:rPr lang="lt-LT" sz="2100" b="0" kern="1200" dirty="0">
              <a:latin typeface="Arial" panose="020B0604020202020204" pitchFamily="34" charset="0"/>
              <a:cs typeface="Arial" panose="020B0604020202020204" pitchFamily="34" charset="0"/>
            </a:rPr>
            <a:t>Nustatomas gaminančių vartotojų elektros kaupimo tinkle principo galiojimas laike </a:t>
          </a:r>
          <a:r>
            <a:rPr lang="lt-LT" sz="2100" b="1" kern="1200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iki 2040 m.</a:t>
          </a:r>
          <a:endParaRPr lang="lt-LT" sz="2100" b="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088F17-E362-4076-B80F-29067D84161F}" type="parTrans" cxnId="{6902D7E7-6B2F-466F-B041-8143382EBAA5}">
      <dgm:prSet/>
      <dgm:spPr/>
      <dgm:t>
        <a:bodyPr/>
        <a:lstStyle/>
        <a:p>
          <a:endParaRPr lang="lt-LT"/>
        </a:p>
      </dgm:t>
    </dgm:pt>
    <dgm:pt modelId="{4ADAF084-769C-4943-BDB0-931531953D6B}" type="sibTrans" cxnId="{6902D7E7-6B2F-466F-B041-8143382EBAA5}">
      <dgm:prSet/>
      <dgm:spPr/>
      <dgm:t>
        <a:bodyPr/>
        <a:lstStyle/>
        <a:p>
          <a:endParaRPr lang="lt-LT"/>
        </a:p>
      </dgm:t>
    </dgm:pt>
    <dgm:pt modelId="{D1C58326-975C-4186-913B-48CA14DC3696}" type="pres">
      <dgm:prSet presAssocID="{4C870923-3B85-4A79-8BE1-FCD6E95E3678}" presName="linear" presStyleCnt="0">
        <dgm:presLayoutVars>
          <dgm:animLvl val="lvl"/>
          <dgm:resizeHandles val="exact"/>
        </dgm:presLayoutVars>
      </dgm:prSet>
      <dgm:spPr/>
    </dgm:pt>
    <dgm:pt modelId="{E2B3FC4C-6D29-4A03-8653-12C380F4AF7F}" type="pres">
      <dgm:prSet presAssocID="{7F91113F-9696-484A-B24F-67AF85456B93}" presName="parentText" presStyleLbl="node1" presStyleIdx="0" presStyleCnt="1" custScaleY="690172" custLinFactNeighborX="-1898" custLinFactNeighborY="-24607">
        <dgm:presLayoutVars>
          <dgm:chMax val="0"/>
          <dgm:bulletEnabled val="1"/>
        </dgm:presLayoutVars>
      </dgm:prSet>
      <dgm:spPr/>
    </dgm:pt>
  </dgm:ptLst>
  <dgm:cxnLst>
    <dgm:cxn modelId="{D58FB131-330B-4720-9671-8BFAB70EBC7E}" type="presOf" srcId="{7F91113F-9696-484A-B24F-67AF85456B93}" destId="{E2B3FC4C-6D29-4A03-8653-12C380F4AF7F}" srcOrd="0" destOrd="0" presId="urn:microsoft.com/office/officeart/2005/8/layout/vList2"/>
    <dgm:cxn modelId="{BDF4636A-5443-454A-AF66-475F54F54B5F}" type="presOf" srcId="{4C870923-3B85-4A79-8BE1-FCD6E95E3678}" destId="{D1C58326-975C-4186-913B-48CA14DC3696}" srcOrd="0" destOrd="0" presId="urn:microsoft.com/office/officeart/2005/8/layout/vList2"/>
    <dgm:cxn modelId="{6902D7E7-6B2F-466F-B041-8143382EBAA5}" srcId="{4C870923-3B85-4A79-8BE1-FCD6E95E3678}" destId="{7F91113F-9696-484A-B24F-67AF85456B93}" srcOrd="0" destOrd="0" parTransId="{78088F17-E362-4076-B80F-29067D84161F}" sibTransId="{4ADAF084-769C-4943-BDB0-931531953D6B}"/>
    <dgm:cxn modelId="{E25E8C71-A8ED-47DF-BE92-95AEDAEA2E0C}" type="presParOf" srcId="{D1C58326-975C-4186-913B-48CA14DC3696}" destId="{E2B3FC4C-6D29-4A03-8653-12C380F4AF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ACD6724-6766-49DE-A6A4-863FB857F9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AAA3D40B-A71E-4254-A8AB-E998665F721B}">
      <dgm:prSet custT="1"/>
      <dgm:spPr>
        <a:solidFill>
          <a:srgbClr val="BFD730"/>
        </a:solidFill>
        <a:ln>
          <a:noFill/>
        </a:ln>
      </dgm:spPr>
      <dgm:t>
        <a:bodyPr/>
        <a:lstStyle/>
        <a:p>
          <a:pPr rtl="0"/>
          <a:r>
            <a:rPr lang="lt-LT" sz="21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Padidinama</a:t>
          </a:r>
          <a:r>
            <a:rPr lang="lt-LT" sz="2100" b="0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gaminančių vartotojų elektrinių suminė galia nuo </a:t>
          </a:r>
          <a:r>
            <a:rPr lang="lt-LT" sz="2100" b="1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100 MW iki 200 MW</a:t>
          </a:r>
          <a:endParaRPr lang="lt-LT" sz="21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C66F04-65A3-4849-BDE2-5C0A628E6657}" type="parTrans" cxnId="{382F7BB4-2027-4633-89F2-5DC1E9875165}">
      <dgm:prSet/>
      <dgm:spPr/>
      <dgm:t>
        <a:bodyPr/>
        <a:lstStyle/>
        <a:p>
          <a:endParaRPr lang="lt-LT"/>
        </a:p>
      </dgm:t>
    </dgm:pt>
    <dgm:pt modelId="{6DE54AD6-6264-424E-9C0D-318A34B11840}" type="sibTrans" cxnId="{382F7BB4-2027-4633-89F2-5DC1E9875165}">
      <dgm:prSet/>
      <dgm:spPr/>
      <dgm:t>
        <a:bodyPr/>
        <a:lstStyle/>
        <a:p>
          <a:endParaRPr lang="lt-LT"/>
        </a:p>
      </dgm:t>
    </dgm:pt>
    <dgm:pt modelId="{87116FCE-19D0-406A-B5AF-EAF1F6C8E7D9}" type="pres">
      <dgm:prSet presAssocID="{EACD6724-6766-49DE-A6A4-863FB857F9FD}" presName="linear" presStyleCnt="0">
        <dgm:presLayoutVars>
          <dgm:animLvl val="lvl"/>
          <dgm:resizeHandles val="exact"/>
        </dgm:presLayoutVars>
      </dgm:prSet>
      <dgm:spPr/>
    </dgm:pt>
    <dgm:pt modelId="{5B97C5D6-DAEF-4C92-96B9-30355C6FDCE6}" type="pres">
      <dgm:prSet presAssocID="{AAA3D40B-A71E-4254-A8AB-E998665F721B}" presName="parentText" presStyleLbl="node1" presStyleIdx="0" presStyleCnt="1" custScaleY="657355" custLinFactNeighborX="-4283" custLinFactNeighborY="-5989">
        <dgm:presLayoutVars>
          <dgm:chMax val="0"/>
          <dgm:bulletEnabled val="1"/>
        </dgm:presLayoutVars>
      </dgm:prSet>
      <dgm:spPr/>
    </dgm:pt>
  </dgm:ptLst>
  <dgm:cxnLst>
    <dgm:cxn modelId="{382F7BB4-2027-4633-89F2-5DC1E9875165}" srcId="{EACD6724-6766-49DE-A6A4-863FB857F9FD}" destId="{AAA3D40B-A71E-4254-A8AB-E998665F721B}" srcOrd="0" destOrd="0" parTransId="{9AC66F04-65A3-4849-BDE2-5C0A628E6657}" sibTransId="{6DE54AD6-6264-424E-9C0D-318A34B11840}"/>
    <dgm:cxn modelId="{7F5E0BBF-A3B5-4282-BF48-AEA8DC28957F}" type="presOf" srcId="{EACD6724-6766-49DE-A6A4-863FB857F9FD}" destId="{87116FCE-19D0-406A-B5AF-EAF1F6C8E7D9}" srcOrd="0" destOrd="0" presId="urn:microsoft.com/office/officeart/2005/8/layout/vList2"/>
    <dgm:cxn modelId="{735CEEF8-23D0-4774-A03E-1994CDE0BFBE}" type="presOf" srcId="{AAA3D40B-A71E-4254-A8AB-E998665F721B}" destId="{5B97C5D6-DAEF-4C92-96B9-30355C6FDCE6}" srcOrd="0" destOrd="0" presId="urn:microsoft.com/office/officeart/2005/8/layout/vList2"/>
    <dgm:cxn modelId="{B5FF3007-1AEA-4B21-9E53-F11EB395626B}" type="presParOf" srcId="{87116FCE-19D0-406A-B5AF-EAF1F6C8E7D9}" destId="{5B97C5D6-DAEF-4C92-96B9-30355C6FDCE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1487FF-4665-4819-BEBA-84A8FA13368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69423134-7748-4D62-9D9E-FE7AAFE7A333}">
      <dgm:prSet custT="1"/>
      <dgm:spPr>
        <a:solidFill>
          <a:srgbClr val="BFD730"/>
        </a:solidFill>
        <a:ln>
          <a:noFill/>
        </a:ln>
      </dgm:spPr>
      <dgm:t>
        <a:bodyPr/>
        <a:lstStyle/>
        <a:p>
          <a:pPr algn="ctr" rtl="0"/>
          <a:r>
            <a:rPr lang="lt-LT" sz="1600" b="0" dirty="0"/>
            <a:t>TINKLO KAINODARA – GALIMYBĖS RINKTIS</a:t>
          </a:r>
        </a:p>
      </dgm:t>
    </dgm:pt>
    <dgm:pt modelId="{6DF313E0-9F19-4018-BB96-44AD001099D8}" type="parTrans" cxnId="{C77353E5-A29F-428B-9B94-187DD0CFFD41}">
      <dgm:prSet/>
      <dgm:spPr/>
      <dgm:t>
        <a:bodyPr/>
        <a:lstStyle/>
        <a:p>
          <a:endParaRPr lang="lt-LT"/>
        </a:p>
      </dgm:t>
    </dgm:pt>
    <dgm:pt modelId="{9F94077A-81DE-401F-9118-A110BBDE7488}" type="sibTrans" cxnId="{C77353E5-A29F-428B-9B94-187DD0CFFD41}">
      <dgm:prSet/>
      <dgm:spPr/>
      <dgm:t>
        <a:bodyPr/>
        <a:lstStyle/>
        <a:p>
          <a:endParaRPr lang="lt-LT"/>
        </a:p>
      </dgm:t>
    </dgm:pt>
    <dgm:pt modelId="{A5EB334C-F7E6-44FA-9936-8FFC9BACD7CE}" type="pres">
      <dgm:prSet presAssocID="{871487FF-4665-4819-BEBA-84A8FA133684}" presName="linear" presStyleCnt="0">
        <dgm:presLayoutVars>
          <dgm:animLvl val="lvl"/>
          <dgm:resizeHandles val="exact"/>
        </dgm:presLayoutVars>
      </dgm:prSet>
      <dgm:spPr/>
    </dgm:pt>
    <dgm:pt modelId="{074AE4E9-37A5-4317-A523-FBD74FF8089D}" type="pres">
      <dgm:prSet presAssocID="{69423134-7748-4D62-9D9E-FE7AAFE7A33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0586592-C77E-4BC8-845A-732E9050773B}" type="presOf" srcId="{69423134-7748-4D62-9D9E-FE7AAFE7A333}" destId="{074AE4E9-37A5-4317-A523-FBD74FF8089D}" srcOrd="0" destOrd="0" presId="urn:microsoft.com/office/officeart/2005/8/layout/vList2"/>
    <dgm:cxn modelId="{C77353E5-A29F-428B-9B94-187DD0CFFD41}" srcId="{871487FF-4665-4819-BEBA-84A8FA133684}" destId="{69423134-7748-4D62-9D9E-FE7AAFE7A333}" srcOrd="0" destOrd="0" parTransId="{6DF313E0-9F19-4018-BB96-44AD001099D8}" sibTransId="{9F94077A-81DE-401F-9118-A110BBDE7488}"/>
    <dgm:cxn modelId="{8CB3A0F9-7DF6-4050-BC0F-B899FC6826C2}" type="presOf" srcId="{871487FF-4665-4819-BEBA-84A8FA133684}" destId="{A5EB334C-F7E6-44FA-9936-8FFC9BACD7CE}" srcOrd="0" destOrd="0" presId="urn:microsoft.com/office/officeart/2005/8/layout/vList2"/>
    <dgm:cxn modelId="{D0EB1967-D030-4D21-81A5-FFB60C040E7F}" type="presParOf" srcId="{A5EB334C-F7E6-44FA-9936-8FFC9BACD7CE}" destId="{074AE4E9-37A5-4317-A523-FBD74FF8089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348D78-B3F6-453B-B94E-60CE1A7656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31E4AB83-C50A-464C-BAC8-6376B37A92F9}">
      <dgm:prSet/>
      <dgm:spPr>
        <a:solidFill>
          <a:srgbClr val="BFD730"/>
        </a:solidFill>
        <a:ln>
          <a:noFill/>
        </a:ln>
      </dgm:spPr>
      <dgm:t>
        <a:bodyPr/>
        <a:lstStyle/>
        <a:p>
          <a:pPr algn="ctr" rtl="0"/>
          <a:r>
            <a:rPr lang="lt-LT" b="0" dirty="0"/>
            <a:t>FINANSAVIMO MODELIS</a:t>
          </a:r>
        </a:p>
      </dgm:t>
    </dgm:pt>
    <dgm:pt modelId="{E151080F-5C63-4856-A25A-80D634FDCFAA}" type="parTrans" cxnId="{73295F96-E95B-4FD0-BC97-31160A04FEB8}">
      <dgm:prSet/>
      <dgm:spPr/>
      <dgm:t>
        <a:bodyPr/>
        <a:lstStyle/>
        <a:p>
          <a:endParaRPr lang="lt-LT"/>
        </a:p>
      </dgm:t>
    </dgm:pt>
    <dgm:pt modelId="{32023D9E-BAA2-46A3-B35A-3E81479C541D}" type="sibTrans" cxnId="{73295F96-E95B-4FD0-BC97-31160A04FEB8}">
      <dgm:prSet/>
      <dgm:spPr/>
      <dgm:t>
        <a:bodyPr/>
        <a:lstStyle/>
        <a:p>
          <a:endParaRPr lang="lt-LT"/>
        </a:p>
      </dgm:t>
    </dgm:pt>
    <dgm:pt modelId="{945E5EE3-5F12-4B54-8B84-0A9C7B6173D8}" type="pres">
      <dgm:prSet presAssocID="{85348D78-B3F6-453B-B94E-60CE1A7656AE}" presName="linear" presStyleCnt="0">
        <dgm:presLayoutVars>
          <dgm:animLvl val="lvl"/>
          <dgm:resizeHandles val="exact"/>
        </dgm:presLayoutVars>
      </dgm:prSet>
      <dgm:spPr/>
    </dgm:pt>
    <dgm:pt modelId="{7BB6525A-6A29-43DB-8386-FD6E13421562}" type="pres">
      <dgm:prSet presAssocID="{31E4AB83-C50A-464C-BAC8-6376B37A92F9}" presName="parentText" presStyleLbl="node1" presStyleIdx="0" presStyleCnt="1" custScaleY="160648">
        <dgm:presLayoutVars>
          <dgm:chMax val="0"/>
          <dgm:bulletEnabled val="1"/>
        </dgm:presLayoutVars>
      </dgm:prSet>
      <dgm:spPr/>
    </dgm:pt>
  </dgm:ptLst>
  <dgm:cxnLst>
    <dgm:cxn modelId="{CFD82F79-8EA2-44BD-812C-6A91D56E55AC}" type="presOf" srcId="{85348D78-B3F6-453B-B94E-60CE1A7656AE}" destId="{945E5EE3-5F12-4B54-8B84-0A9C7B6173D8}" srcOrd="0" destOrd="0" presId="urn:microsoft.com/office/officeart/2005/8/layout/vList2"/>
    <dgm:cxn modelId="{78C37E94-7B4C-4B98-ADC0-425843E80F92}" type="presOf" srcId="{31E4AB83-C50A-464C-BAC8-6376B37A92F9}" destId="{7BB6525A-6A29-43DB-8386-FD6E13421562}" srcOrd="0" destOrd="0" presId="urn:microsoft.com/office/officeart/2005/8/layout/vList2"/>
    <dgm:cxn modelId="{73295F96-E95B-4FD0-BC97-31160A04FEB8}" srcId="{85348D78-B3F6-453B-B94E-60CE1A7656AE}" destId="{31E4AB83-C50A-464C-BAC8-6376B37A92F9}" srcOrd="0" destOrd="0" parTransId="{E151080F-5C63-4856-A25A-80D634FDCFAA}" sibTransId="{32023D9E-BAA2-46A3-B35A-3E81479C541D}"/>
    <dgm:cxn modelId="{4F915F13-3CF6-496B-A484-209619AF4372}" type="presParOf" srcId="{945E5EE3-5F12-4B54-8B84-0A9C7B6173D8}" destId="{7BB6525A-6A29-43DB-8386-FD6E134215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9B35A8-DA76-4C1F-BBBC-97F0304C49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8CFDD060-349A-400E-AA97-22156293E684}">
      <dgm:prSet custT="1"/>
      <dgm:spPr>
        <a:solidFill>
          <a:srgbClr val="BFD730"/>
        </a:solidFill>
        <a:ln>
          <a:noFill/>
        </a:ln>
      </dgm:spPr>
      <dgm:t>
        <a:bodyPr/>
        <a:lstStyle/>
        <a:p>
          <a:pPr rtl="0"/>
          <a:r>
            <a:rPr lang="lt-LT" sz="2200" b="0" dirty="0">
              <a:latin typeface="Arial" panose="020B0604020202020204" pitchFamily="34" charset="0"/>
              <a:cs typeface="Arial" panose="020B0604020202020204" pitchFamily="34" charset="0"/>
            </a:rPr>
            <a:t>Sukuriama galimybė tapti gaminančiu vartotoju daugiabučiuose</a:t>
          </a:r>
        </a:p>
      </dgm:t>
    </dgm:pt>
    <dgm:pt modelId="{2A54F679-E0CF-4EC0-8863-29A925FC153E}" type="parTrans" cxnId="{2EBDD436-F311-483D-ADB7-1C3A26676CA4}">
      <dgm:prSet/>
      <dgm:spPr/>
      <dgm:t>
        <a:bodyPr/>
        <a:lstStyle/>
        <a:p>
          <a:endParaRPr lang="lt-LT"/>
        </a:p>
      </dgm:t>
    </dgm:pt>
    <dgm:pt modelId="{DBAD2071-46AD-4DDC-90F9-FD146BFB049A}" type="sibTrans" cxnId="{2EBDD436-F311-483D-ADB7-1C3A26676CA4}">
      <dgm:prSet/>
      <dgm:spPr/>
      <dgm:t>
        <a:bodyPr/>
        <a:lstStyle/>
        <a:p>
          <a:endParaRPr lang="lt-LT"/>
        </a:p>
      </dgm:t>
    </dgm:pt>
    <dgm:pt modelId="{5E7D5638-251B-4E8E-9589-6ADCE27054B9}" type="pres">
      <dgm:prSet presAssocID="{B29B35A8-DA76-4C1F-BBBC-97F0304C495F}" presName="linear" presStyleCnt="0">
        <dgm:presLayoutVars>
          <dgm:animLvl val="lvl"/>
          <dgm:resizeHandles val="exact"/>
        </dgm:presLayoutVars>
      </dgm:prSet>
      <dgm:spPr/>
    </dgm:pt>
    <dgm:pt modelId="{AF1B209B-1227-42AE-A6F9-16402E2E8142}" type="pres">
      <dgm:prSet presAssocID="{8CFDD060-349A-400E-AA97-22156293E684}" presName="parentText" presStyleLbl="node1" presStyleIdx="0" presStyleCnt="1" custScaleY="639536" custLinFactX="30421" custLinFactNeighborX="100000" custLinFactNeighborY="2026">
        <dgm:presLayoutVars>
          <dgm:chMax val="0"/>
          <dgm:bulletEnabled val="1"/>
        </dgm:presLayoutVars>
      </dgm:prSet>
      <dgm:spPr/>
    </dgm:pt>
  </dgm:ptLst>
  <dgm:cxnLst>
    <dgm:cxn modelId="{1F6C0E0C-DEDC-4783-9BF6-B05FCC98AC56}" type="presOf" srcId="{B29B35A8-DA76-4C1F-BBBC-97F0304C495F}" destId="{5E7D5638-251B-4E8E-9589-6ADCE27054B9}" srcOrd="0" destOrd="0" presId="urn:microsoft.com/office/officeart/2005/8/layout/vList2"/>
    <dgm:cxn modelId="{2EBDD436-F311-483D-ADB7-1C3A26676CA4}" srcId="{B29B35A8-DA76-4C1F-BBBC-97F0304C495F}" destId="{8CFDD060-349A-400E-AA97-22156293E684}" srcOrd="0" destOrd="0" parTransId="{2A54F679-E0CF-4EC0-8863-29A925FC153E}" sibTransId="{DBAD2071-46AD-4DDC-90F9-FD146BFB049A}"/>
    <dgm:cxn modelId="{B677E378-CAE9-4862-A723-BBF756C4839D}" type="presOf" srcId="{8CFDD060-349A-400E-AA97-22156293E684}" destId="{AF1B209B-1227-42AE-A6F9-16402E2E8142}" srcOrd="0" destOrd="0" presId="urn:microsoft.com/office/officeart/2005/8/layout/vList2"/>
    <dgm:cxn modelId="{CC094E6F-C248-4E7E-A457-D66CE7A4EFBD}" type="presParOf" srcId="{5E7D5638-251B-4E8E-9589-6ADCE27054B9}" destId="{AF1B209B-1227-42AE-A6F9-16402E2E81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5BBA5A-5D19-452E-BED4-356C385B0E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D6BB05F9-91C6-4F31-8E8B-55D24C7A9015}">
      <dgm:prSet custT="1"/>
      <dgm:spPr>
        <a:solidFill>
          <a:srgbClr val="BFD730"/>
        </a:solidFill>
        <a:ln>
          <a:noFill/>
        </a:ln>
      </dgm:spPr>
      <dgm:t>
        <a:bodyPr/>
        <a:lstStyle/>
        <a:p>
          <a:pPr rtl="0"/>
          <a:r>
            <a:rPr lang="lt-LT" sz="2200" b="0" dirty="0">
              <a:latin typeface="Arial" panose="020B0604020202020204" pitchFamily="34" charset="0"/>
              <a:cs typeface="Arial" panose="020B0604020202020204" pitchFamily="34" charset="0"/>
            </a:rPr>
            <a:t>Įteisinama elektros gamyba ir vartojimas geografiškai skirtingose vietose</a:t>
          </a:r>
          <a:endParaRPr lang="lt-LT" sz="2200" b="1" dirty="0">
            <a:solidFill>
              <a:srgbClr val="42BDA4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02D7CC-1C67-4228-A528-D5E73E8C19AE}" type="parTrans" cxnId="{D4428DAE-EB7C-4407-A036-8AAA80E105A6}">
      <dgm:prSet/>
      <dgm:spPr/>
      <dgm:t>
        <a:bodyPr/>
        <a:lstStyle/>
        <a:p>
          <a:endParaRPr lang="lt-LT"/>
        </a:p>
      </dgm:t>
    </dgm:pt>
    <dgm:pt modelId="{E9A11EB8-C891-4CA7-B998-DFAD246B990D}" type="sibTrans" cxnId="{D4428DAE-EB7C-4407-A036-8AAA80E105A6}">
      <dgm:prSet/>
      <dgm:spPr/>
      <dgm:t>
        <a:bodyPr/>
        <a:lstStyle/>
        <a:p>
          <a:endParaRPr lang="lt-LT"/>
        </a:p>
      </dgm:t>
    </dgm:pt>
    <dgm:pt modelId="{810E7150-8017-43C1-8644-E076B0C25853}" type="pres">
      <dgm:prSet presAssocID="{955BBA5A-5D19-452E-BED4-356C385B0E21}" presName="linear" presStyleCnt="0">
        <dgm:presLayoutVars>
          <dgm:animLvl val="lvl"/>
          <dgm:resizeHandles val="exact"/>
        </dgm:presLayoutVars>
      </dgm:prSet>
      <dgm:spPr/>
    </dgm:pt>
    <dgm:pt modelId="{9641932C-4E43-4D41-926F-C567EE943744}" type="pres">
      <dgm:prSet presAssocID="{D6BB05F9-91C6-4F31-8E8B-55D24C7A9015}" presName="parentText" presStyleLbl="node1" presStyleIdx="0" presStyleCnt="1" custScaleY="108018" custLinFactNeighborY="3596">
        <dgm:presLayoutVars>
          <dgm:chMax val="0"/>
          <dgm:bulletEnabled val="1"/>
        </dgm:presLayoutVars>
      </dgm:prSet>
      <dgm:spPr/>
    </dgm:pt>
  </dgm:ptLst>
  <dgm:cxnLst>
    <dgm:cxn modelId="{29986438-7BB2-4549-A4A2-52B9DA30066B}" type="presOf" srcId="{955BBA5A-5D19-452E-BED4-356C385B0E21}" destId="{810E7150-8017-43C1-8644-E076B0C25853}" srcOrd="0" destOrd="0" presId="urn:microsoft.com/office/officeart/2005/8/layout/vList2"/>
    <dgm:cxn modelId="{124BA84E-DC71-4DDE-9A69-F863D6FFD730}" type="presOf" srcId="{D6BB05F9-91C6-4F31-8E8B-55D24C7A9015}" destId="{9641932C-4E43-4D41-926F-C567EE943744}" srcOrd="0" destOrd="0" presId="urn:microsoft.com/office/officeart/2005/8/layout/vList2"/>
    <dgm:cxn modelId="{D4428DAE-EB7C-4407-A036-8AAA80E105A6}" srcId="{955BBA5A-5D19-452E-BED4-356C385B0E21}" destId="{D6BB05F9-91C6-4F31-8E8B-55D24C7A9015}" srcOrd="0" destOrd="0" parTransId="{7702D7CC-1C67-4228-A528-D5E73E8C19AE}" sibTransId="{E9A11EB8-C891-4CA7-B998-DFAD246B990D}"/>
    <dgm:cxn modelId="{EA13F092-0A0C-4E17-A442-7E57E1D0F139}" type="presParOf" srcId="{810E7150-8017-43C1-8644-E076B0C25853}" destId="{9641932C-4E43-4D41-926F-C567EE9437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870923-3B85-4A79-8BE1-FCD6E95E36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7F91113F-9696-484A-B24F-67AF85456B93}">
      <dgm:prSet custT="1"/>
      <dgm:spPr>
        <a:solidFill>
          <a:srgbClr val="BFD730"/>
        </a:solidFill>
        <a:ln>
          <a:noFill/>
        </a:ln>
      </dgm:spPr>
      <dgm:t>
        <a:bodyPr anchor="ctr"/>
        <a:lstStyle/>
        <a:p>
          <a:pPr rtl="0"/>
          <a:r>
            <a:rPr lang="lt-LT" sz="2200" b="0" kern="1200" dirty="0">
              <a:latin typeface="Arial" panose="020B0604020202020204" pitchFamily="34" charset="0"/>
              <a:cs typeface="Arial" panose="020B0604020202020204" pitchFamily="34" charset="0"/>
            </a:rPr>
            <a:t>Atsisakoma leidimų vartotojams iki </a:t>
          </a:r>
          <a:r>
            <a:rPr lang="lt-LT" sz="2200" b="1" kern="1200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30 KW </a:t>
          </a:r>
          <a:r>
            <a:rPr lang="lt-LT" sz="22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(šiuo metu leidimai nereikalingi iki </a:t>
          </a:r>
          <a:r>
            <a:rPr lang="lt-LT" sz="2200" b="1" kern="1200" dirty="0">
              <a:solidFill>
                <a:srgbClr val="42BDA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5KW</a:t>
          </a:r>
          <a:r>
            <a:rPr lang="lt-LT" sz="22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78088F17-E362-4076-B80F-29067D84161F}" type="parTrans" cxnId="{6902D7E7-6B2F-466F-B041-8143382EBAA5}">
      <dgm:prSet/>
      <dgm:spPr/>
      <dgm:t>
        <a:bodyPr/>
        <a:lstStyle/>
        <a:p>
          <a:endParaRPr lang="lt-LT"/>
        </a:p>
      </dgm:t>
    </dgm:pt>
    <dgm:pt modelId="{4ADAF084-769C-4943-BDB0-931531953D6B}" type="sibTrans" cxnId="{6902D7E7-6B2F-466F-B041-8143382EBAA5}">
      <dgm:prSet/>
      <dgm:spPr/>
      <dgm:t>
        <a:bodyPr/>
        <a:lstStyle/>
        <a:p>
          <a:endParaRPr lang="lt-LT"/>
        </a:p>
      </dgm:t>
    </dgm:pt>
    <dgm:pt modelId="{D1C58326-975C-4186-913B-48CA14DC3696}" type="pres">
      <dgm:prSet presAssocID="{4C870923-3B85-4A79-8BE1-FCD6E95E3678}" presName="linear" presStyleCnt="0">
        <dgm:presLayoutVars>
          <dgm:animLvl val="lvl"/>
          <dgm:resizeHandles val="exact"/>
        </dgm:presLayoutVars>
      </dgm:prSet>
      <dgm:spPr/>
    </dgm:pt>
    <dgm:pt modelId="{E2B3FC4C-6D29-4A03-8653-12C380F4AF7F}" type="pres">
      <dgm:prSet presAssocID="{7F91113F-9696-484A-B24F-67AF85456B93}" presName="parentText" presStyleLbl="node1" presStyleIdx="0" presStyleCnt="1" custScaleY="690172">
        <dgm:presLayoutVars>
          <dgm:chMax val="0"/>
          <dgm:bulletEnabled val="1"/>
        </dgm:presLayoutVars>
      </dgm:prSet>
      <dgm:spPr/>
    </dgm:pt>
  </dgm:ptLst>
  <dgm:cxnLst>
    <dgm:cxn modelId="{D58FB131-330B-4720-9671-8BFAB70EBC7E}" type="presOf" srcId="{7F91113F-9696-484A-B24F-67AF85456B93}" destId="{E2B3FC4C-6D29-4A03-8653-12C380F4AF7F}" srcOrd="0" destOrd="0" presId="urn:microsoft.com/office/officeart/2005/8/layout/vList2"/>
    <dgm:cxn modelId="{BDF4636A-5443-454A-AF66-475F54F54B5F}" type="presOf" srcId="{4C870923-3B85-4A79-8BE1-FCD6E95E3678}" destId="{D1C58326-975C-4186-913B-48CA14DC3696}" srcOrd="0" destOrd="0" presId="urn:microsoft.com/office/officeart/2005/8/layout/vList2"/>
    <dgm:cxn modelId="{6902D7E7-6B2F-466F-B041-8143382EBAA5}" srcId="{4C870923-3B85-4A79-8BE1-FCD6E95E3678}" destId="{7F91113F-9696-484A-B24F-67AF85456B93}" srcOrd="0" destOrd="0" parTransId="{78088F17-E362-4076-B80F-29067D84161F}" sibTransId="{4ADAF084-769C-4943-BDB0-931531953D6B}"/>
    <dgm:cxn modelId="{E25E8C71-A8ED-47DF-BE92-95AEDAEA2E0C}" type="presParOf" srcId="{D1C58326-975C-4186-913B-48CA14DC3696}" destId="{E2B3FC4C-6D29-4A03-8653-12C380F4AF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CD6724-6766-49DE-A6A4-863FB857F9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AAA3D40B-A71E-4254-A8AB-E998665F721B}">
      <dgm:prSet custT="1"/>
      <dgm:spPr>
        <a:solidFill>
          <a:srgbClr val="BFD730"/>
        </a:solidFill>
        <a:ln>
          <a:noFill/>
        </a:ln>
      </dgm:spPr>
      <dgm:t>
        <a:bodyPr/>
        <a:lstStyle/>
        <a:p>
          <a:pPr rtl="0"/>
          <a:r>
            <a:rPr lang="lt-LT" sz="2200" b="0" dirty="0">
              <a:latin typeface="Arial" panose="020B0604020202020204" pitchFamily="34" charset="0"/>
              <a:cs typeface="Arial" panose="020B0604020202020204" pitchFamily="34" charset="0"/>
            </a:rPr>
            <a:t>Gaminančių vartotojų elektros įrenginių galia </a:t>
          </a:r>
          <a:r>
            <a:rPr lang="lt-LT" sz="2200" b="0" dirty="0" err="1">
              <a:latin typeface="Arial" panose="020B0604020202020204" pitchFamily="34" charset="0"/>
              <a:cs typeface="Arial" panose="020B0604020202020204" pitchFamily="34" charset="0"/>
            </a:rPr>
            <a:t>padidin</a:t>
          </a:r>
          <a:r>
            <a:rPr lang="en-US" sz="2200" b="0" dirty="0">
              <a:latin typeface="Arial" panose="020B0604020202020204" pitchFamily="34" charset="0"/>
              <a:cs typeface="Arial" panose="020B0604020202020204" pitchFamily="34" charset="0"/>
            </a:rPr>
            <a:t>ta</a:t>
          </a:r>
          <a:r>
            <a:rPr lang="lt-LT" sz="2200" b="0" dirty="0">
              <a:latin typeface="Arial" panose="020B0604020202020204" pitchFamily="34" charset="0"/>
              <a:cs typeface="Arial" panose="020B0604020202020204" pitchFamily="34" charset="0"/>
            </a:rPr>
            <a:t> nuo</a:t>
          </a:r>
          <a:r>
            <a:rPr lang="lt-LT" sz="2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t-LT" sz="2200" b="1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10 – 100 kW iki 500 kW</a:t>
          </a:r>
          <a:endParaRPr lang="lt-LT" sz="22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C66F04-65A3-4849-BDE2-5C0A628E6657}" type="parTrans" cxnId="{382F7BB4-2027-4633-89F2-5DC1E9875165}">
      <dgm:prSet/>
      <dgm:spPr/>
      <dgm:t>
        <a:bodyPr/>
        <a:lstStyle/>
        <a:p>
          <a:endParaRPr lang="lt-LT"/>
        </a:p>
      </dgm:t>
    </dgm:pt>
    <dgm:pt modelId="{6DE54AD6-6264-424E-9C0D-318A34B11840}" type="sibTrans" cxnId="{382F7BB4-2027-4633-89F2-5DC1E9875165}">
      <dgm:prSet/>
      <dgm:spPr/>
      <dgm:t>
        <a:bodyPr/>
        <a:lstStyle/>
        <a:p>
          <a:endParaRPr lang="lt-LT"/>
        </a:p>
      </dgm:t>
    </dgm:pt>
    <dgm:pt modelId="{87116FCE-19D0-406A-B5AF-EAF1F6C8E7D9}" type="pres">
      <dgm:prSet presAssocID="{EACD6724-6766-49DE-A6A4-863FB857F9FD}" presName="linear" presStyleCnt="0">
        <dgm:presLayoutVars>
          <dgm:animLvl val="lvl"/>
          <dgm:resizeHandles val="exact"/>
        </dgm:presLayoutVars>
      </dgm:prSet>
      <dgm:spPr/>
    </dgm:pt>
    <dgm:pt modelId="{5B97C5D6-DAEF-4C92-96B9-30355C6FDCE6}" type="pres">
      <dgm:prSet presAssocID="{AAA3D40B-A71E-4254-A8AB-E998665F721B}" presName="parentText" presStyleLbl="node1" presStyleIdx="0" presStyleCnt="1" custScaleY="657355" custLinFactNeighborX="7113">
        <dgm:presLayoutVars>
          <dgm:chMax val="0"/>
          <dgm:bulletEnabled val="1"/>
        </dgm:presLayoutVars>
      </dgm:prSet>
      <dgm:spPr/>
    </dgm:pt>
  </dgm:ptLst>
  <dgm:cxnLst>
    <dgm:cxn modelId="{382F7BB4-2027-4633-89F2-5DC1E9875165}" srcId="{EACD6724-6766-49DE-A6A4-863FB857F9FD}" destId="{AAA3D40B-A71E-4254-A8AB-E998665F721B}" srcOrd="0" destOrd="0" parTransId="{9AC66F04-65A3-4849-BDE2-5C0A628E6657}" sibTransId="{6DE54AD6-6264-424E-9C0D-318A34B11840}"/>
    <dgm:cxn modelId="{7F5E0BBF-A3B5-4282-BF48-AEA8DC28957F}" type="presOf" srcId="{EACD6724-6766-49DE-A6A4-863FB857F9FD}" destId="{87116FCE-19D0-406A-B5AF-EAF1F6C8E7D9}" srcOrd="0" destOrd="0" presId="urn:microsoft.com/office/officeart/2005/8/layout/vList2"/>
    <dgm:cxn modelId="{735CEEF8-23D0-4774-A03E-1994CDE0BFBE}" type="presOf" srcId="{AAA3D40B-A71E-4254-A8AB-E998665F721B}" destId="{5B97C5D6-DAEF-4C92-96B9-30355C6FDCE6}" srcOrd="0" destOrd="0" presId="urn:microsoft.com/office/officeart/2005/8/layout/vList2"/>
    <dgm:cxn modelId="{B5FF3007-1AEA-4B21-9E53-F11EB395626B}" type="presParOf" srcId="{87116FCE-19D0-406A-B5AF-EAF1F6C8E7D9}" destId="{5B97C5D6-DAEF-4C92-96B9-30355C6FDCE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29B35A8-DA76-4C1F-BBBC-97F0304C49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5E7D5638-251B-4E8E-9589-6ADCE27054B9}" type="pres">
      <dgm:prSet presAssocID="{B29B35A8-DA76-4C1F-BBBC-97F0304C495F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1F6C0E0C-DEDC-4783-9BF6-B05FCC98AC56}" type="presOf" srcId="{B29B35A8-DA76-4C1F-BBBC-97F0304C495F}" destId="{5E7D5638-251B-4E8E-9589-6ADCE27054B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55BBA5A-5D19-452E-BED4-356C385B0E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D6BB05F9-91C6-4F31-8E8B-55D24C7A9015}">
      <dgm:prSet custT="1"/>
      <dgm:spPr>
        <a:solidFill>
          <a:srgbClr val="BFD730"/>
        </a:solidFill>
        <a:ln>
          <a:noFill/>
        </a:ln>
      </dgm:spPr>
      <dgm:t>
        <a:bodyPr/>
        <a:lstStyle/>
        <a:p>
          <a:pPr rtl="0"/>
          <a:r>
            <a:rPr lang="lt-LT" sz="2100" b="0" dirty="0">
              <a:latin typeface="Arial" panose="020B0604020202020204" pitchFamily="34" charset="0"/>
              <a:cs typeface="Arial" panose="020B0604020202020204" pitchFamily="34" charset="0"/>
            </a:rPr>
            <a:t>Nustatomas gaminančių vartotojų prijungimo sąnaudų diferencijavimas, santykiu:</a:t>
          </a:r>
        </a:p>
        <a:p>
          <a:pPr rtl="0"/>
          <a:r>
            <a:rPr lang="lt-LT" sz="2100" b="1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20</a:t>
          </a:r>
          <a:r>
            <a:rPr lang="en-US" sz="2100" b="1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% (</a:t>
          </a:r>
          <a:r>
            <a:rPr lang="en-US" sz="2100" b="1" dirty="0" err="1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fizinis</a:t>
          </a:r>
          <a:r>
            <a:rPr lang="en-US" sz="2100" b="1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lt-LT" sz="2100" b="1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40</a:t>
          </a:r>
          <a:r>
            <a:rPr lang="en-US" sz="2100" b="1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% (</a:t>
          </a:r>
          <a:r>
            <a:rPr lang="en-US" sz="2100" b="1" dirty="0" err="1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juridinis</a:t>
          </a:r>
          <a:r>
            <a:rPr lang="en-US" sz="2100" b="1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lt-LT" sz="2100" b="1" dirty="0">
            <a:solidFill>
              <a:srgbClr val="42BDA4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02D7CC-1C67-4228-A528-D5E73E8C19AE}" type="parTrans" cxnId="{D4428DAE-EB7C-4407-A036-8AAA80E105A6}">
      <dgm:prSet/>
      <dgm:spPr/>
      <dgm:t>
        <a:bodyPr/>
        <a:lstStyle/>
        <a:p>
          <a:endParaRPr lang="lt-LT"/>
        </a:p>
      </dgm:t>
    </dgm:pt>
    <dgm:pt modelId="{E9A11EB8-C891-4CA7-B998-DFAD246B990D}" type="sibTrans" cxnId="{D4428DAE-EB7C-4407-A036-8AAA80E105A6}">
      <dgm:prSet/>
      <dgm:spPr/>
      <dgm:t>
        <a:bodyPr/>
        <a:lstStyle/>
        <a:p>
          <a:endParaRPr lang="lt-LT"/>
        </a:p>
      </dgm:t>
    </dgm:pt>
    <dgm:pt modelId="{810E7150-8017-43C1-8644-E076B0C25853}" type="pres">
      <dgm:prSet presAssocID="{955BBA5A-5D19-452E-BED4-356C385B0E21}" presName="linear" presStyleCnt="0">
        <dgm:presLayoutVars>
          <dgm:animLvl val="lvl"/>
          <dgm:resizeHandles val="exact"/>
        </dgm:presLayoutVars>
      </dgm:prSet>
      <dgm:spPr/>
    </dgm:pt>
    <dgm:pt modelId="{9641932C-4E43-4D41-926F-C567EE943744}" type="pres">
      <dgm:prSet presAssocID="{D6BB05F9-91C6-4F31-8E8B-55D24C7A9015}" presName="parentText" presStyleLbl="node1" presStyleIdx="0" presStyleCnt="1" custScaleY="428352" custLinFactNeighborX="-48724" custLinFactNeighborY="-38953">
        <dgm:presLayoutVars>
          <dgm:chMax val="0"/>
          <dgm:bulletEnabled val="1"/>
        </dgm:presLayoutVars>
      </dgm:prSet>
      <dgm:spPr/>
    </dgm:pt>
  </dgm:ptLst>
  <dgm:cxnLst>
    <dgm:cxn modelId="{29986438-7BB2-4549-A4A2-52B9DA30066B}" type="presOf" srcId="{955BBA5A-5D19-452E-BED4-356C385B0E21}" destId="{810E7150-8017-43C1-8644-E076B0C25853}" srcOrd="0" destOrd="0" presId="urn:microsoft.com/office/officeart/2005/8/layout/vList2"/>
    <dgm:cxn modelId="{124BA84E-DC71-4DDE-9A69-F863D6FFD730}" type="presOf" srcId="{D6BB05F9-91C6-4F31-8E8B-55D24C7A9015}" destId="{9641932C-4E43-4D41-926F-C567EE943744}" srcOrd="0" destOrd="0" presId="urn:microsoft.com/office/officeart/2005/8/layout/vList2"/>
    <dgm:cxn modelId="{D4428DAE-EB7C-4407-A036-8AAA80E105A6}" srcId="{955BBA5A-5D19-452E-BED4-356C385B0E21}" destId="{D6BB05F9-91C6-4F31-8E8B-55D24C7A9015}" srcOrd="0" destOrd="0" parTransId="{7702D7CC-1C67-4228-A528-D5E73E8C19AE}" sibTransId="{E9A11EB8-C891-4CA7-B998-DFAD246B990D}"/>
    <dgm:cxn modelId="{EA13F092-0A0C-4E17-A442-7E57E1D0F139}" type="presParOf" srcId="{810E7150-8017-43C1-8644-E076B0C25853}" destId="{9641932C-4E43-4D41-926F-C567EE9437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C4C9E-DBFF-47BF-BF1C-766A5A3E6B9E}">
      <dsp:nvSpPr>
        <dsp:cNvPr id="0" name=""/>
        <dsp:cNvSpPr/>
      </dsp:nvSpPr>
      <dsp:spPr>
        <a:xfrm>
          <a:off x="0" y="265"/>
          <a:ext cx="2302940" cy="616992"/>
        </a:xfrm>
        <a:prstGeom prst="roundRect">
          <a:avLst/>
        </a:prstGeom>
        <a:solidFill>
          <a:srgbClr val="BFD73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b="0" kern="1200" dirty="0">
              <a:solidFill>
                <a:schemeClr val="bg1"/>
              </a:solidFill>
            </a:rPr>
            <a:t>TRUMPESNĖS PROCEDŪROS </a:t>
          </a:r>
        </a:p>
      </dsp:txBody>
      <dsp:txXfrm>
        <a:off x="30119" y="30384"/>
        <a:ext cx="2242702" cy="5567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3FC4C-6D29-4A03-8653-12C380F4AF7F}">
      <dsp:nvSpPr>
        <dsp:cNvPr id="0" name=""/>
        <dsp:cNvSpPr/>
      </dsp:nvSpPr>
      <dsp:spPr>
        <a:xfrm>
          <a:off x="0" y="0"/>
          <a:ext cx="3615055" cy="1734432"/>
        </a:xfrm>
        <a:prstGeom prst="roundRect">
          <a:avLst/>
        </a:prstGeom>
        <a:solidFill>
          <a:srgbClr val="BFD73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100" b="0" kern="1200" dirty="0">
              <a:latin typeface="Arial" panose="020B0604020202020204" pitchFamily="34" charset="0"/>
              <a:cs typeface="Arial" panose="020B0604020202020204" pitchFamily="34" charset="0"/>
            </a:rPr>
            <a:t>Nustatomas gaminančių vartotojų elektros kaupimo tinkle principo galiojimas laike </a:t>
          </a:r>
          <a:r>
            <a:rPr lang="lt-LT" sz="2100" b="1" kern="1200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iki 2040 m.</a:t>
          </a:r>
          <a:endParaRPr lang="lt-LT" sz="2100" b="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668" y="84668"/>
        <a:ext cx="3445719" cy="15650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7C5D6-DAEF-4C92-96B9-30355C6FDCE6}">
      <dsp:nvSpPr>
        <dsp:cNvPr id="0" name=""/>
        <dsp:cNvSpPr/>
      </dsp:nvSpPr>
      <dsp:spPr>
        <a:xfrm>
          <a:off x="0" y="0"/>
          <a:ext cx="3593847" cy="1651961"/>
        </a:xfrm>
        <a:prstGeom prst="roundRect">
          <a:avLst/>
        </a:prstGeom>
        <a:solidFill>
          <a:srgbClr val="BFD73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1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Padidinama</a:t>
          </a:r>
          <a:r>
            <a:rPr lang="lt-LT" sz="2100" b="0" kern="1200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gaminančių vartotojų elektrinių suminė galia nuo </a:t>
          </a:r>
          <a:r>
            <a:rPr lang="lt-LT" sz="2100" b="1" kern="1200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100 MW iki 200 MW</a:t>
          </a:r>
          <a:endParaRPr lang="lt-LT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642" y="80642"/>
        <a:ext cx="3432563" cy="14906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AE4E9-37A5-4317-A523-FBD74FF8089D}">
      <dsp:nvSpPr>
        <dsp:cNvPr id="0" name=""/>
        <dsp:cNvSpPr/>
      </dsp:nvSpPr>
      <dsp:spPr>
        <a:xfrm>
          <a:off x="0" y="9249"/>
          <a:ext cx="2302940" cy="636480"/>
        </a:xfrm>
        <a:prstGeom prst="roundRect">
          <a:avLst/>
        </a:prstGeom>
        <a:solidFill>
          <a:srgbClr val="BFD73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b="0" kern="1200" dirty="0"/>
            <a:t>TINKLO KAINODARA – GALIMYBĖS RINKTIS</a:t>
          </a:r>
        </a:p>
      </dsp:txBody>
      <dsp:txXfrm>
        <a:off x="31070" y="40319"/>
        <a:ext cx="2240800" cy="574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6525A-6A29-43DB-8386-FD6E13421562}">
      <dsp:nvSpPr>
        <dsp:cNvPr id="0" name=""/>
        <dsp:cNvSpPr/>
      </dsp:nvSpPr>
      <dsp:spPr>
        <a:xfrm>
          <a:off x="0" y="19237"/>
          <a:ext cx="2302940" cy="616502"/>
        </a:xfrm>
        <a:prstGeom prst="roundRect">
          <a:avLst/>
        </a:prstGeom>
        <a:solidFill>
          <a:srgbClr val="BFD73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b="0" kern="1200" dirty="0"/>
            <a:t>FINANSAVIMO MODELIS</a:t>
          </a:r>
        </a:p>
      </dsp:txBody>
      <dsp:txXfrm>
        <a:off x="30095" y="49332"/>
        <a:ext cx="2242750" cy="5563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B209B-1227-42AE-A6F9-16402E2E8142}">
      <dsp:nvSpPr>
        <dsp:cNvPr id="0" name=""/>
        <dsp:cNvSpPr/>
      </dsp:nvSpPr>
      <dsp:spPr>
        <a:xfrm>
          <a:off x="0" y="163553"/>
          <a:ext cx="3151118" cy="1681934"/>
        </a:xfrm>
        <a:prstGeom prst="roundRect">
          <a:avLst/>
        </a:prstGeom>
        <a:solidFill>
          <a:srgbClr val="BFD73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200" b="0" kern="1200" dirty="0">
              <a:latin typeface="Arial" panose="020B0604020202020204" pitchFamily="34" charset="0"/>
              <a:cs typeface="Arial" panose="020B0604020202020204" pitchFamily="34" charset="0"/>
            </a:rPr>
            <a:t>Sukuriama galimybė tapti gaminančiu vartotoju daugiabučiuose</a:t>
          </a:r>
        </a:p>
      </dsp:txBody>
      <dsp:txXfrm>
        <a:off x="82105" y="245658"/>
        <a:ext cx="2986908" cy="15177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1932C-4E43-4D41-926F-C567EE943744}">
      <dsp:nvSpPr>
        <dsp:cNvPr id="0" name=""/>
        <dsp:cNvSpPr/>
      </dsp:nvSpPr>
      <dsp:spPr>
        <a:xfrm>
          <a:off x="0" y="483197"/>
          <a:ext cx="3455835" cy="1601879"/>
        </a:xfrm>
        <a:prstGeom prst="roundRect">
          <a:avLst/>
        </a:prstGeom>
        <a:solidFill>
          <a:srgbClr val="BFD73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200" b="0" kern="1200" dirty="0">
              <a:latin typeface="Arial" panose="020B0604020202020204" pitchFamily="34" charset="0"/>
              <a:cs typeface="Arial" panose="020B0604020202020204" pitchFamily="34" charset="0"/>
            </a:rPr>
            <a:t>Įteisinama elektros gamyba ir vartojimas geografiškai skirtingose vietose</a:t>
          </a:r>
          <a:endParaRPr lang="lt-LT" sz="2200" b="1" kern="1200" dirty="0">
            <a:solidFill>
              <a:srgbClr val="42BDA4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197" y="561394"/>
        <a:ext cx="3299441" cy="14454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3FC4C-6D29-4A03-8653-12C380F4AF7F}">
      <dsp:nvSpPr>
        <dsp:cNvPr id="0" name=""/>
        <dsp:cNvSpPr/>
      </dsp:nvSpPr>
      <dsp:spPr>
        <a:xfrm>
          <a:off x="0" y="886"/>
          <a:ext cx="3198751" cy="1813331"/>
        </a:xfrm>
        <a:prstGeom prst="roundRect">
          <a:avLst/>
        </a:prstGeom>
        <a:solidFill>
          <a:srgbClr val="BFD73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200" b="0" kern="1200" dirty="0">
              <a:latin typeface="Arial" panose="020B0604020202020204" pitchFamily="34" charset="0"/>
              <a:cs typeface="Arial" panose="020B0604020202020204" pitchFamily="34" charset="0"/>
            </a:rPr>
            <a:t>Atsisakoma leidimų vartotojams iki </a:t>
          </a:r>
          <a:r>
            <a:rPr lang="lt-LT" sz="2200" b="1" kern="1200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30 KW </a:t>
          </a:r>
          <a:r>
            <a:rPr lang="lt-LT" sz="22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(šiuo metu leidimai nereikalingi iki </a:t>
          </a:r>
          <a:r>
            <a:rPr lang="lt-LT" sz="2200" b="1" kern="1200" dirty="0">
              <a:solidFill>
                <a:srgbClr val="42BDA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5KW</a:t>
          </a:r>
          <a:r>
            <a:rPr lang="lt-LT" sz="22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88520" y="89406"/>
        <a:ext cx="3021711" cy="16362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7C5D6-DAEF-4C92-96B9-30355C6FDCE6}">
      <dsp:nvSpPr>
        <dsp:cNvPr id="0" name=""/>
        <dsp:cNvSpPr/>
      </dsp:nvSpPr>
      <dsp:spPr>
        <a:xfrm>
          <a:off x="0" y="82571"/>
          <a:ext cx="3455835" cy="1728797"/>
        </a:xfrm>
        <a:prstGeom prst="roundRect">
          <a:avLst/>
        </a:prstGeom>
        <a:solidFill>
          <a:srgbClr val="BFD73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200" b="0" kern="1200" dirty="0">
              <a:latin typeface="Arial" panose="020B0604020202020204" pitchFamily="34" charset="0"/>
              <a:cs typeface="Arial" panose="020B0604020202020204" pitchFamily="34" charset="0"/>
            </a:rPr>
            <a:t>Gaminančių vartotojų elektros įrenginių galia </a:t>
          </a:r>
          <a:r>
            <a:rPr lang="lt-LT" sz="2200" b="0" kern="1200" dirty="0" err="1">
              <a:latin typeface="Arial" panose="020B0604020202020204" pitchFamily="34" charset="0"/>
              <a:cs typeface="Arial" panose="020B0604020202020204" pitchFamily="34" charset="0"/>
            </a:rPr>
            <a:t>padidin</a:t>
          </a:r>
          <a:r>
            <a:rPr lang="en-US" sz="2200" b="0" kern="1200" dirty="0">
              <a:latin typeface="Arial" panose="020B0604020202020204" pitchFamily="34" charset="0"/>
              <a:cs typeface="Arial" panose="020B0604020202020204" pitchFamily="34" charset="0"/>
            </a:rPr>
            <a:t>ta</a:t>
          </a:r>
          <a:r>
            <a:rPr lang="lt-LT" sz="2200" b="0" kern="1200" dirty="0">
              <a:latin typeface="Arial" panose="020B0604020202020204" pitchFamily="34" charset="0"/>
              <a:cs typeface="Arial" panose="020B0604020202020204" pitchFamily="34" charset="0"/>
            </a:rPr>
            <a:t> nuo</a:t>
          </a:r>
          <a:r>
            <a:rPr lang="lt-LT" sz="2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t-LT" sz="2200" b="1" kern="1200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10 – 100 kW iki 500 kW</a:t>
          </a:r>
          <a:endParaRPr lang="lt-LT" sz="22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393" y="166964"/>
        <a:ext cx="3287049" cy="15600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1932C-4E43-4D41-926F-C567EE943744}">
      <dsp:nvSpPr>
        <dsp:cNvPr id="0" name=""/>
        <dsp:cNvSpPr/>
      </dsp:nvSpPr>
      <dsp:spPr>
        <a:xfrm>
          <a:off x="0" y="96783"/>
          <a:ext cx="3757939" cy="1527081"/>
        </a:xfrm>
        <a:prstGeom prst="roundRect">
          <a:avLst/>
        </a:prstGeom>
        <a:solidFill>
          <a:srgbClr val="BFD73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100" b="0" kern="1200" dirty="0">
              <a:latin typeface="Arial" panose="020B0604020202020204" pitchFamily="34" charset="0"/>
              <a:cs typeface="Arial" panose="020B0604020202020204" pitchFamily="34" charset="0"/>
            </a:rPr>
            <a:t>Nustatomas gaminančių vartotojų prijungimo sąnaudų diferencijavimas, santykiu:</a:t>
          </a:r>
        </a:p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100" b="1" kern="1200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20</a:t>
          </a:r>
          <a:r>
            <a:rPr lang="en-US" sz="2100" b="1" kern="1200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% (</a:t>
          </a:r>
          <a:r>
            <a:rPr lang="en-US" sz="2100" b="1" kern="1200" dirty="0" err="1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fizinis</a:t>
          </a:r>
          <a:r>
            <a:rPr lang="en-US" sz="2100" b="1" kern="1200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lt-LT" sz="2100" b="1" kern="1200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40</a:t>
          </a:r>
          <a:r>
            <a:rPr lang="en-US" sz="2100" b="1" kern="1200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% (</a:t>
          </a:r>
          <a:r>
            <a:rPr lang="en-US" sz="2100" b="1" kern="1200" dirty="0" err="1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juridinis</a:t>
          </a:r>
          <a:r>
            <a:rPr lang="en-US" sz="2100" b="1" kern="1200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lt-LT" sz="2100" b="1" kern="1200" dirty="0">
            <a:solidFill>
              <a:srgbClr val="42BDA4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546" y="171329"/>
        <a:ext cx="3608847" cy="1377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97C8C-C60D-480E-B939-06A82F5F2DFB}" type="datetimeFigureOut">
              <a:rPr lang="lt-LT" smtClean="0"/>
              <a:t>2019-06-18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1CD87-4A45-4157-8ADA-8C7C0E3B56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3451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21E74-4261-4AFD-BCE3-C5659583ED6D}" type="datetimeFigureOut">
              <a:rPr lang="lt-LT" smtClean="0"/>
              <a:t>2019-06-18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3CDF6-717D-44DF-89E3-86F4F60C370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7082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t-LT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EA13F-54CC-4C9B-8D0F-40E9F7992FA8}" type="slidenum">
              <a:rPr lang="lt-LT" smtClean="0"/>
              <a:pPr>
                <a:defRPr/>
              </a:pPr>
              <a:t>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01271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lt-LT" sz="1200" dirty="0">
                <a:latin typeface="Times New Roman" pitchFamily="18" charset="0"/>
                <a:cs typeface="Times New Roman" pitchFamily="18" charset="0"/>
              </a:rPr>
              <a:t>Etapai skatinimui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EA13F-54CC-4C9B-8D0F-40E9F7992FA8}" type="slidenum">
              <a:rPr lang="lt-LT" smtClean="0"/>
              <a:pPr>
                <a:defRPr/>
              </a:pPr>
              <a:t>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85850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t-LT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EA13F-54CC-4C9B-8D0F-40E9F7992FA8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lt-L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342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t-LT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EA13F-54CC-4C9B-8D0F-40E9F7992FA8}" type="slidenum">
              <a:rPr lang="lt-LT" smtClean="0"/>
              <a:pPr>
                <a:defRPr/>
              </a:pPr>
              <a:t>5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0719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t-LT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EA13F-54CC-4C9B-8D0F-40E9F7992FA8}" type="slidenum">
              <a:rPr lang="lt-LT" smtClean="0"/>
              <a:pPr>
                <a:defRPr/>
              </a:pPr>
              <a:t>6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94758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t-LT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EA13F-54CC-4C9B-8D0F-40E9F7992FA8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lt-L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339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lt-LT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EA13F-54CC-4C9B-8D0F-40E9F7992FA8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lt-L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0597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9806-934D-4F9D-BE61-64715C043F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913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9806-934D-4F9D-BE61-64715C043F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8141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9806-934D-4F9D-BE61-64715C043F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3969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>
            <a:lvl1pPr marL="461963" indent="0" algn="l">
              <a:defRPr sz="24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58880" y="6411000"/>
            <a:ext cx="2133600" cy="447000"/>
          </a:xfrm>
          <a:ln/>
        </p:spPr>
        <p:txBody>
          <a:bodyPr anchor="ctr"/>
          <a:lstStyle>
            <a:lvl1pPr>
              <a:defRPr sz="1000"/>
            </a:lvl1pPr>
          </a:lstStyle>
          <a:p>
            <a:pPr>
              <a:defRPr/>
            </a:pPr>
            <a:fld id="{946226C6-D803-43B3-B5EA-F2434415298E}" type="slidenum">
              <a:rPr lang="lt-LT" altLang="lt-LT" smtClean="0"/>
              <a:pPr>
                <a:defRPr/>
              </a:pPr>
              <a:t>‹#›</a:t>
            </a:fld>
            <a:endParaRPr lang="lt-LT" altLang="lt-LT" dirty="0"/>
          </a:p>
        </p:txBody>
      </p:sp>
      <p:pic>
        <p:nvPicPr>
          <p:cNvPr id="7" name="Picture 6" descr="Lietuvos Respublikos energetikos ministerija - Google Chrome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8383" y="6476679"/>
            <a:ext cx="2794001" cy="3048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373" y="6337097"/>
            <a:ext cx="3027337" cy="739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" name="Rectangle 8"/>
          <p:cNvSpPr/>
          <p:nvPr userDrawn="1"/>
        </p:nvSpPr>
        <p:spPr>
          <a:xfrm>
            <a:off x="3025964" y="6337097"/>
            <a:ext cx="6118036" cy="739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8383" y="1052736"/>
            <a:ext cx="8734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 userDrawn="1"/>
        </p:nvSpPr>
        <p:spPr>
          <a:xfrm>
            <a:off x="0" y="0"/>
            <a:ext cx="158383" cy="105273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44689" y="6504480"/>
            <a:ext cx="328612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lt-LT" sz="1200" dirty="0"/>
              <a:t>Lietuvos Respublikos</a:t>
            </a:r>
            <a:r>
              <a:rPr lang="lt-LT" sz="1200" baseline="0" dirty="0"/>
              <a:t> energetikos ministerija</a:t>
            </a:r>
            <a:endParaRPr lang="lt-LT" sz="1200" dirty="0"/>
          </a:p>
        </p:txBody>
      </p:sp>
    </p:spTree>
    <p:extLst>
      <p:ext uri="{BB962C8B-B14F-4D97-AF65-F5344CB8AC3E}">
        <p14:creationId xmlns:p14="http://schemas.microsoft.com/office/powerpoint/2010/main" val="179621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9806-934D-4F9D-BE61-64715C043F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618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9806-934D-4F9D-BE61-64715C043F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6700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9806-934D-4F9D-BE61-64715C043F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3094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9806-934D-4F9D-BE61-64715C043F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3705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9806-934D-4F9D-BE61-64715C043F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0707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9806-934D-4F9D-BE61-64715C043F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187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9806-934D-4F9D-BE61-64715C043F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5883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9806-934D-4F9D-BE61-64715C043F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3209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09806-934D-4F9D-BE61-64715C043F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234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image" Target="../media/image5.jpg"/><Relationship Id="rId21" Type="http://schemas.openxmlformats.org/officeDocument/2006/relationships/image" Target="../media/image13.emf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6" Type="http://schemas.openxmlformats.org/officeDocument/2006/relationships/diagramQuickStyle" Target="../diagrams/quickStyle3.xml"/><Relationship Id="rId20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10" Type="http://schemas.openxmlformats.org/officeDocument/2006/relationships/diagramLayout" Target="../diagrams/layout2.xml"/><Relationship Id="rId19" Type="http://schemas.openxmlformats.org/officeDocument/2006/relationships/image" Target="../media/image11.emf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18" Type="http://schemas.microsoft.com/office/2007/relationships/diagramDrawing" Target="../diagrams/drawing6.xml"/><Relationship Id="rId3" Type="http://schemas.openxmlformats.org/officeDocument/2006/relationships/image" Target="../media/image5.jpg"/><Relationship Id="rId21" Type="http://schemas.openxmlformats.org/officeDocument/2006/relationships/diagramQuickStyle" Target="../diagrams/quickStyle7.xml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17" Type="http://schemas.openxmlformats.org/officeDocument/2006/relationships/diagramColors" Target="../diagrams/colors6.xml"/><Relationship Id="rId2" Type="http://schemas.openxmlformats.org/officeDocument/2006/relationships/notesSlide" Target="../notesSlides/notesSlide5.xml"/><Relationship Id="rId16" Type="http://schemas.openxmlformats.org/officeDocument/2006/relationships/diagramQuickStyle" Target="../diagrams/quickStyle6.xml"/><Relationship Id="rId20" Type="http://schemas.openxmlformats.org/officeDocument/2006/relationships/diagramLayout" Target="../diagrams/layout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5" Type="http://schemas.openxmlformats.org/officeDocument/2006/relationships/diagramLayout" Target="../diagrams/layout6.xml"/><Relationship Id="rId23" Type="http://schemas.microsoft.com/office/2007/relationships/diagramDrawing" Target="../diagrams/drawing7.xml"/><Relationship Id="rId10" Type="http://schemas.openxmlformats.org/officeDocument/2006/relationships/diagramLayout" Target="../diagrams/layout5.xml"/><Relationship Id="rId19" Type="http://schemas.openxmlformats.org/officeDocument/2006/relationships/diagramData" Target="../diagrams/data7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Relationship Id="rId14" Type="http://schemas.openxmlformats.org/officeDocument/2006/relationships/diagramData" Target="../diagrams/data6.xml"/><Relationship Id="rId22" Type="http://schemas.openxmlformats.org/officeDocument/2006/relationships/diagramColors" Target="../diagrams/colors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13" Type="http://schemas.microsoft.com/office/2007/relationships/diagramDrawing" Target="../diagrams/drawing9.xml"/><Relationship Id="rId18" Type="http://schemas.microsoft.com/office/2007/relationships/diagramDrawing" Target="../diagrams/drawing10.xml"/><Relationship Id="rId3" Type="http://schemas.openxmlformats.org/officeDocument/2006/relationships/image" Target="../media/image5.jpg"/><Relationship Id="rId21" Type="http://schemas.openxmlformats.org/officeDocument/2006/relationships/diagramQuickStyle" Target="../diagrams/quickStyle11.xml"/><Relationship Id="rId7" Type="http://schemas.openxmlformats.org/officeDocument/2006/relationships/diagramColors" Target="../diagrams/colors8.xml"/><Relationship Id="rId12" Type="http://schemas.openxmlformats.org/officeDocument/2006/relationships/diagramColors" Target="../diagrams/colors9.xml"/><Relationship Id="rId17" Type="http://schemas.openxmlformats.org/officeDocument/2006/relationships/diagramColors" Target="../diagrams/colors10.xml"/><Relationship Id="rId2" Type="http://schemas.openxmlformats.org/officeDocument/2006/relationships/notesSlide" Target="../notesSlides/notesSlide6.xml"/><Relationship Id="rId16" Type="http://schemas.openxmlformats.org/officeDocument/2006/relationships/diagramQuickStyle" Target="../diagrams/quickStyle10.xml"/><Relationship Id="rId20" Type="http://schemas.openxmlformats.org/officeDocument/2006/relationships/diagramLayout" Target="../diagrams/layout1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8.xml"/><Relationship Id="rId11" Type="http://schemas.openxmlformats.org/officeDocument/2006/relationships/diagramQuickStyle" Target="../diagrams/quickStyle9.xml"/><Relationship Id="rId5" Type="http://schemas.openxmlformats.org/officeDocument/2006/relationships/diagramLayout" Target="../diagrams/layout8.xml"/><Relationship Id="rId15" Type="http://schemas.openxmlformats.org/officeDocument/2006/relationships/diagramLayout" Target="../diagrams/layout10.xml"/><Relationship Id="rId23" Type="http://schemas.microsoft.com/office/2007/relationships/diagramDrawing" Target="../diagrams/drawing11.xml"/><Relationship Id="rId10" Type="http://schemas.openxmlformats.org/officeDocument/2006/relationships/diagramLayout" Target="../diagrams/layout9.xml"/><Relationship Id="rId19" Type="http://schemas.openxmlformats.org/officeDocument/2006/relationships/diagramData" Target="../diagrams/data11.xml"/><Relationship Id="rId4" Type="http://schemas.openxmlformats.org/officeDocument/2006/relationships/diagramData" Target="../diagrams/data8.xml"/><Relationship Id="rId9" Type="http://schemas.openxmlformats.org/officeDocument/2006/relationships/diagramData" Target="../diagrams/data9.xml"/><Relationship Id="rId14" Type="http://schemas.openxmlformats.org/officeDocument/2006/relationships/diagramData" Target="../diagrams/data10.xml"/><Relationship Id="rId22" Type="http://schemas.openxmlformats.org/officeDocument/2006/relationships/diagramColors" Target="../diagrams/colors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753" y="1"/>
            <a:ext cx="7247039" cy="40986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18273" y="62081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GAMINANTYS VARTOTOJAI:</a:t>
            </a:r>
            <a:r>
              <a:rPr lang="en-US" sz="3600" dirty="0">
                <a:solidFill>
                  <a:srgbClr val="BFD7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BFD7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ŠIANDIENOS IR ATEITIES ENERGETIKA</a:t>
            </a:r>
            <a:endParaRPr lang="lt-LT" sz="3600" b="1" dirty="0">
              <a:solidFill>
                <a:srgbClr val="BFD7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719" y="4299936"/>
            <a:ext cx="4775195" cy="1533497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563888" y="5340912"/>
            <a:ext cx="5400600" cy="785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indent="0" algn="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lt-LT" sz="2000" dirty="0">
              <a:solidFill>
                <a:schemeClr val="tx1"/>
              </a:solidFill>
              <a:latin typeface="calibri (headings)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4437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713189" y="0"/>
            <a:ext cx="8430811" cy="1052513"/>
          </a:xfrm>
        </p:spPr>
        <p:txBody>
          <a:bodyPr>
            <a:normAutofit/>
          </a:bodyPr>
          <a:lstStyle/>
          <a:p>
            <a: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Gaminantys vartotojai – ženklus progresas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751141" y="5130747"/>
            <a:ext cx="2097546" cy="893352"/>
            <a:chOff x="4346673" y="4538449"/>
            <a:chExt cx="2097546" cy="893352"/>
          </a:xfrm>
        </p:grpSpPr>
        <p:sp>
          <p:nvSpPr>
            <p:cNvPr id="25" name="Rounded Rectangle 24"/>
            <p:cNvSpPr/>
            <p:nvPr/>
          </p:nvSpPr>
          <p:spPr>
            <a:xfrm>
              <a:off x="4463724" y="4538449"/>
              <a:ext cx="1877824" cy="893352"/>
            </a:xfrm>
            <a:prstGeom prst="roundRect">
              <a:avLst/>
            </a:prstGeom>
            <a:solidFill>
              <a:srgbClr val="BFD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346673" y="4538449"/>
              <a:ext cx="2097546" cy="786587"/>
            </a:xfrm>
            <a:prstGeom prst="rect">
              <a:avLst/>
            </a:prstGeom>
          </p:spPr>
          <p:txBody>
            <a:bodyPr/>
            <a:lstStyle/>
            <a:p>
              <a:pPr lvl="0" algn="ctr" rtl="0"/>
              <a:r>
                <a:rPr lang="en-US" sz="1400" b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GAMINAN</a:t>
              </a:r>
              <a:r>
                <a:rPr lang="lt-LT" sz="1400" b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ČIŲ VARTOTOJŲ ĮRENGINIŲ GALIA (MW)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29628" y="5131952"/>
            <a:ext cx="2333886" cy="893352"/>
            <a:chOff x="1867105" y="4542867"/>
            <a:chExt cx="2333886" cy="893352"/>
          </a:xfrm>
        </p:grpSpPr>
        <p:sp>
          <p:nvSpPr>
            <p:cNvPr id="20" name="Rounded Rectangle 19"/>
            <p:cNvSpPr/>
            <p:nvPr/>
          </p:nvSpPr>
          <p:spPr>
            <a:xfrm>
              <a:off x="2122895" y="4542867"/>
              <a:ext cx="1877824" cy="893352"/>
            </a:xfrm>
            <a:prstGeom prst="roundRect">
              <a:avLst/>
            </a:prstGeom>
            <a:solidFill>
              <a:srgbClr val="BFD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67105" y="4554102"/>
              <a:ext cx="2333886" cy="729706"/>
            </a:xfrm>
            <a:prstGeom prst="rect">
              <a:avLst/>
            </a:prstGeom>
          </p:spPr>
          <p:txBody>
            <a:bodyPr/>
            <a:lstStyle/>
            <a:p>
              <a:pPr lvl="0" algn="ctr" rtl="0"/>
              <a:r>
                <a:rPr lang="en-US" sz="1600" b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GAMINAN</a:t>
              </a:r>
              <a:r>
                <a:rPr lang="lt-LT" sz="1600" b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ČIŲ VARTOTOJŲ SKAIČIUS (VNT.)</a:t>
              </a:r>
            </a:p>
          </p:txBody>
        </p:sp>
      </p:grpSp>
      <p:sp>
        <p:nvSpPr>
          <p:cNvPr id="21" name="Freeform 7">
            <a:extLst>
              <a:ext uri="{FF2B5EF4-FFF2-40B4-BE49-F238E27FC236}">
                <a16:creationId xmlns:a16="http://schemas.microsoft.com/office/drawing/2014/main" id="{2FA9BD10-7A64-4D4D-9846-B3D4B5394E07}"/>
              </a:ext>
            </a:extLst>
          </p:cNvPr>
          <p:cNvSpPr/>
          <p:nvPr/>
        </p:nvSpPr>
        <p:spPr>
          <a:xfrm>
            <a:off x="2539965" y="4553144"/>
            <a:ext cx="948492" cy="684379"/>
          </a:xfrm>
          <a:custGeom>
            <a:avLst/>
            <a:gdLst>
              <a:gd name="connsiteX0" fmla="*/ 0 w 1913098"/>
              <a:gd name="connsiteY0" fmla="*/ 67959 h 407745"/>
              <a:gd name="connsiteX1" fmla="*/ 67959 w 1913098"/>
              <a:gd name="connsiteY1" fmla="*/ 0 h 407745"/>
              <a:gd name="connsiteX2" fmla="*/ 1845139 w 1913098"/>
              <a:gd name="connsiteY2" fmla="*/ 0 h 407745"/>
              <a:gd name="connsiteX3" fmla="*/ 1913098 w 1913098"/>
              <a:gd name="connsiteY3" fmla="*/ 67959 h 407745"/>
              <a:gd name="connsiteX4" fmla="*/ 1913098 w 1913098"/>
              <a:gd name="connsiteY4" fmla="*/ 339786 h 407745"/>
              <a:gd name="connsiteX5" fmla="*/ 1845139 w 1913098"/>
              <a:gd name="connsiteY5" fmla="*/ 407745 h 407745"/>
              <a:gd name="connsiteX6" fmla="*/ 67959 w 1913098"/>
              <a:gd name="connsiteY6" fmla="*/ 407745 h 407745"/>
              <a:gd name="connsiteX7" fmla="*/ 0 w 1913098"/>
              <a:gd name="connsiteY7" fmla="*/ 339786 h 407745"/>
              <a:gd name="connsiteX8" fmla="*/ 0 w 1913098"/>
              <a:gd name="connsiteY8" fmla="*/ 67959 h 40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3098" h="407745">
                <a:moveTo>
                  <a:pt x="0" y="67959"/>
                </a:moveTo>
                <a:cubicBezTo>
                  <a:pt x="0" y="30426"/>
                  <a:pt x="30426" y="0"/>
                  <a:pt x="67959" y="0"/>
                </a:cubicBezTo>
                <a:lnTo>
                  <a:pt x="1845139" y="0"/>
                </a:lnTo>
                <a:cubicBezTo>
                  <a:pt x="1882672" y="0"/>
                  <a:pt x="1913098" y="30426"/>
                  <a:pt x="1913098" y="67959"/>
                </a:cubicBezTo>
                <a:lnTo>
                  <a:pt x="1913098" y="339786"/>
                </a:lnTo>
                <a:cubicBezTo>
                  <a:pt x="1913098" y="377319"/>
                  <a:pt x="1882672" y="407745"/>
                  <a:pt x="1845139" y="407745"/>
                </a:cubicBezTo>
                <a:lnTo>
                  <a:pt x="67959" y="407745"/>
                </a:lnTo>
                <a:cubicBezTo>
                  <a:pt x="30426" y="407745"/>
                  <a:pt x="0" y="377319"/>
                  <a:pt x="0" y="339786"/>
                </a:cubicBezTo>
                <a:lnTo>
                  <a:pt x="0" y="67959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74" tIns="84674" rIns="84674" bIns="84674" numCol="1" spcCol="1270" anchor="ctr" anchorCtr="0">
            <a:noAutofit/>
          </a:bodyPr>
          <a:lstStyle/>
          <a:p>
            <a:pPr lvl="0" defTabSz="755650" rtl="0">
              <a:lnSpc>
                <a:spcPts val="1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pPr lvl="0" defTabSz="755650" rtl="0">
              <a:lnSpc>
                <a:spcPts val="1000"/>
              </a:lnSpc>
              <a:spcBef>
                <a:spcPct val="0"/>
              </a:spcBef>
              <a:spcAft>
                <a:spcPct val="35000"/>
              </a:spcAft>
            </a:pPr>
            <a:r>
              <a:rPr lang="lt-LT" sz="1600" kern="12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Sausis</a:t>
            </a:r>
            <a:r>
              <a:rPr lang="lt-LT" sz="2200" kern="12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4BAB716E-CE50-4684-89A8-B8D2E3BB0301}"/>
              </a:ext>
            </a:extLst>
          </p:cNvPr>
          <p:cNvSpPr/>
          <p:nvPr/>
        </p:nvSpPr>
        <p:spPr>
          <a:xfrm>
            <a:off x="3361669" y="4447877"/>
            <a:ext cx="1056119" cy="754613"/>
          </a:xfrm>
          <a:custGeom>
            <a:avLst/>
            <a:gdLst>
              <a:gd name="connsiteX0" fmla="*/ 0 w 1653833"/>
              <a:gd name="connsiteY0" fmla="*/ 125771 h 754613"/>
              <a:gd name="connsiteX1" fmla="*/ 125771 w 1653833"/>
              <a:gd name="connsiteY1" fmla="*/ 0 h 754613"/>
              <a:gd name="connsiteX2" fmla="*/ 1528062 w 1653833"/>
              <a:gd name="connsiteY2" fmla="*/ 0 h 754613"/>
              <a:gd name="connsiteX3" fmla="*/ 1653833 w 1653833"/>
              <a:gd name="connsiteY3" fmla="*/ 125771 h 754613"/>
              <a:gd name="connsiteX4" fmla="*/ 1653833 w 1653833"/>
              <a:gd name="connsiteY4" fmla="*/ 628842 h 754613"/>
              <a:gd name="connsiteX5" fmla="*/ 1528062 w 1653833"/>
              <a:gd name="connsiteY5" fmla="*/ 754613 h 754613"/>
              <a:gd name="connsiteX6" fmla="*/ 125771 w 1653833"/>
              <a:gd name="connsiteY6" fmla="*/ 754613 h 754613"/>
              <a:gd name="connsiteX7" fmla="*/ 0 w 1653833"/>
              <a:gd name="connsiteY7" fmla="*/ 628842 h 754613"/>
              <a:gd name="connsiteX8" fmla="*/ 0 w 1653833"/>
              <a:gd name="connsiteY8" fmla="*/ 125771 h 75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3833" h="754613">
                <a:moveTo>
                  <a:pt x="0" y="125771"/>
                </a:moveTo>
                <a:cubicBezTo>
                  <a:pt x="0" y="56310"/>
                  <a:pt x="56310" y="0"/>
                  <a:pt x="125771" y="0"/>
                </a:cubicBezTo>
                <a:lnTo>
                  <a:pt x="1528062" y="0"/>
                </a:lnTo>
                <a:cubicBezTo>
                  <a:pt x="1597523" y="0"/>
                  <a:pt x="1653833" y="56310"/>
                  <a:pt x="1653833" y="125771"/>
                </a:cubicBezTo>
                <a:lnTo>
                  <a:pt x="1653833" y="628842"/>
                </a:lnTo>
                <a:cubicBezTo>
                  <a:pt x="1653833" y="698303"/>
                  <a:pt x="1597523" y="754613"/>
                  <a:pt x="1528062" y="754613"/>
                </a:cubicBezTo>
                <a:lnTo>
                  <a:pt x="125771" y="754613"/>
                </a:lnTo>
                <a:cubicBezTo>
                  <a:pt x="56310" y="754613"/>
                  <a:pt x="0" y="698303"/>
                  <a:pt x="0" y="628842"/>
                </a:cubicBezTo>
                <a:lnTo>
                  <a:pt x="0" y="125771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277" tIns="128277" rIns="128277" bIns="128277" numCol="1" spcCol="1270" anchor="ctr" anchorCtr="0">
            <a:noAutofit/>
          </a:bodyPr>
          <a:lstStyle/>
          <a:p>
            <a:pPr lvl="0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>
                <a:solidFill>
                  <a:srgbClr val="42BD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br>
              <a:rPr lang="en-US" sz="1600" dirty="0">
                <a:solidFill>
                  <a:srgbClr val="42BDA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42BD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lt-LT" sz="1600" dirty="0" err="1">
                <a:solidFill>
                  <a:srgbClr val="42BD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želis</a:t>
            </a:r>
            <a:endParaRPr lang="en-US" sz="2200" kern="1200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FBFB4A90-1A89-451A-9240-F9D9C0A46E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3166443"/>
              </p:ext>
            </p:extLst>
          </p:nvPr>
        </p:nvGraphicFramePr>
        <p:xfrm>
          <a:off x="1872123" y="1319617"/>
          <a:ext cx="3047577" cy="3206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EF7CB16A-559C-48D6-80CC-8089FC952E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7684191"/>
              </p:ext>
            </p:extLst>
          </p:nvPr>
        </p:nvGraphicFramePr>
        <p:xfrm>
          <a:off x="4405174" y="1537369"/>
          <a:ext cx="3047577" cy="3206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Freeform 7">
            <a:extLst>
              <a:ext uri="{FF2B5EF4-FFF2-40B4-BE49-F238E27FC236}">
                <a16:creationId xmlns:a16="http://schemas.microsoft.com/office/drawing/2014/main" id="{9F0BC4F3-0B6B-4334-8B6F-9390F23D03B9}"/>
              </a:ext>
            </a:extLst>
          </p:cNvPr>
          <p:cNvSpPr/>
          <p:nvPr/>
        </p:nvSpPr>
        <p:spPr>
          <a:xfrm>
            <a:off x="5057167" y="4553144"/>
            <a:ext cx="948492" cy="684379"/>
          </a:xfrm>
          <a:custGeom>
            <a:avLst/>
            <a:gdLst>
              <a:gd name="connsiteX0" fmla="*/ 0 w 1913098"/>
              <a:gd name="connsiteY0" fmla="*/ 67959 h 407745"/>
              <a:gd name="connsiteX1" fmla="*/ 67959 w 1913098"/>
              <a:gd name="connsiteY1" fmla="*/ 0 h 407745"/>
              <a:gd name="connsiteX2" fmla="*/ 1845139 w 1913098"/>
              <a:gd name="connsiteY2" fmla="*/ 0 h 407745"/>
              <a:gd name="connsiteX3" fmla="*/ 1913098 w 1913098"/>
              <a:gd name="connsiteY3" fmla="*/ 67959 h 407745"/>
              <a:gd name="connsiteX4" fmla="*/ 1913098 w 1913098"/>
              <a:gd name="connsiteY4" fmla="*/ 339786 h 407745"/>
              <a:gd name="connsiteX5" fmla="*/ 1845139 w 1913098"/>
              <a:gd name="connsiteY5" fmla="*/ 407745 h 407745"/>
              <a:gd name="connsiteX6" fmla="*/ 67959 w 1913098"/>
              <a:gd name="connsiteY6" fmla="*/ 407745 h 407745"/>
              <a:gd name="connsiteX7" fmla="*/ 0 w 1913098"/>
              <a:gd name="connsiteY7" fmla="*/ 339786 h 407745"/>
              <a:gd name="connsiteX8" fmla="*/ 0 w 1913098"/>
              <a:gd name="connsiteY8" fmla="*/ 67959 h 40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3098" h="407745">
                <a:moveTo>
                  <a:pt x="0" y="67959"/>
                </a:moveTo>
                <a:cubicBezTo>
                  <a:pt x="0" y="30426"/>
                  <a:pt x="30426" y="0"/>
                  <a:pt x="67959" y="0"/>
                </a:cubicBezTo>
                <a:lnTo>
                  <a:pt x="1845139" y="0"/>
                </a:lnTo>
                <a:cubicBezTo>
                  <a:pt x="1882672" y="0"/>
                  <a:pt x="1913098" y="30426"/>
                  <a:pt x="1913098" y="67959"/>
                </a:cubicBezTo>
                <a:lnTo>
                  <a:pt x="1913098" y="339786"/>
                </a:lnTo>
                <a:cubicBezTo>
                  <a:pt x="1913098" y="377319"/>
                  <a:pt x="1882672" y="407745"/>
                  <a:pt x="1845139" y="407745"/>
                </a:cubicBezTo>
                <a:lnTo>
                  <a:pt x="67959" y="407745"/>
                </a:lnTo>
                <a:cubicBezTo>
                  <a:pt x="30426" y="407745"/>
                  <a:pt x="0" y="377319"/>
                  <a:pt x="0" y="339786"/>
                </a:cubicBezTo>
                <a:lnTo>
                  <a:pt x="0" y="67959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74" tIns="84674" rIns="84674" bIns="84674" numCol="1" spcCol="1270" anchor="ctr" anchorCtr="0">
            <a:noAutofit/>
          </a:bodyPr>
          <a:lstStyle/>
          <a:p>
            <a:pPr lvl="0" defTabSz="755650" rtl="0">
              <a:lnSpc>
                <a:spcPts val="1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pPr lvl="0" defTabSz="755650" rtl="0">
              <a:lnSpc>
                <a:spcPts val="1000"/>
              </a:lnSpc>
              <a:spcBef>
                <a:spcPct val="0"/>
              </a:spcBef>
              <a:spcAft>
                <a:spcPct val="35000"/>
              </a:spcAft>
            </a:pPr>
            <a:r>
              <a:rPr lang="lt-LT" sz="1600" kern="12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Sausis</a:t>
            </a:r>
            <a:endParaRPr lang="lt-LT" sz="2200" kern="1200" dirty="0">
              <a:solidFill>
                <a:srgbClr val="633F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12">
            <a:extLst>
              <a:ext uri="{FF2B5EF4-FFF2-40B4-BE49-F238E27FC236}">
                <a16:creationId xmlns:a16="http://schemas.microsoft.com/office/drawing/2014/main" id="{E06C0B26-7D76-4F04-9CC1-B45C6A4A5F59}"/>
              </a:ext>
            </a:extLst>
          </p:cNvPr>
          <p:cNvSpPr/>
          <p:nvPr/>
        </p:nvSpPr>
        <p:spPr>
          <a:xfrm>
            <a:off x="5878872" y="4447877"/>
            <a:ext cx="1017421" cy="754613"/>
          </a:xfrm>
          <a:custGeom>
            <a:avLst/>
            <a:gdLst>
              <a:gd name="connsiteX0" fmla="*/ 0 w 1653833"/>
              <a:gd name="connsiteY0" fmla="*/ 125771 h 754613"/>
              <a:gd name="connsiteX1" fmla="*/ 125771 w 1653833"/>
              <a:gd name="connsiteY1" fmla="*/ 0 h 754613"/>
              <a:gd name="connsiteX2" fmla="*/ 1528062 w 1653833"/>
              <a:gd name="connsiteY2" fmla="*/ 0 h 754613"/>
              <a:gd name="connsiteX3" fmla="*/ 1653833 w 1653833"/>
              <a:gd name="connsiteY3" fmla="*/ 125771 h 754613"/>
              <a:gd name="connsiteX4" fmla="*/ 1653833 w 1653833"/>
              <a:gd name="connsiteY4" fmla="*/ 628842 h 754613"/>
              <a:gd name="connsiteX5" fmla="*/ 1528062 w 1653833"/>
              <a:gd name="connsiteY5" fmla="*/ 754613 h 754613"/>
              <a:gd name="connsiteX6" fmla="*/ 125771 w 1653833"/>
              <a:gd name="connsiteY6" fmla="*/ 754613 h 754613"/>
              <a:gd name="connsiteX7" fmla="*/ 0 w 1653833"/>
              <a:gd name="connsiteY7" fmla="*/ 628842 h 754613"/>
              <a:gd name="connsiteX8" fmla="*/ 0 w 1653833"/>
              <a:gd name="connsiteY8" fmla="*/ 125771 h 75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3833" h="754613">
                <a:moveTo>
                  <a:pt x="0" y="125771"/>
                </a:moveTo>
                <a:cubicBezTo>
                  <a:pt x="0" y="56310"/>
                  <a:pt x="56310" y="0"/>
                  <a:pt x="125771" y="0"/>
                </a:cubicBezTo>
                <a:lnTo>
                  <a:pt x="1528062" y="0"/>
                </a:lnTo>
                <a:cubicBezTo>
                  <a:pt x="1597523" y="0"/>
                  <a:pt x="1653833" y="56310"/>
                  <a:pt x="1653833" y="125771"/>
                </a:cubicBezTo>
                <a:lnTo>
                  <a:pt x="1653833" y="628842"/>
                </a:lnTo>
                <a:cubicBezTo>
                  <a:pt x="1653833" y="698303"/>
                  <a:pt x="1597523" y="754613"/>
                  <a:pt x="1528062" y="754613"/>
                </a:cubicBezTo>
                <a:lnTo>
                  <a:pt x="125771" y="754613"/>
                </a:lnTo>
                <a:cubicBezTo>
                  <a:pt x="56310" y="754613"/>
                  <a:pt x="0" y="698303"/>
                  <a:pt x="0" y="628842"/>
                </a:cubicBezTo>
                <a:lnTo>
                  <a:pt x="0" y="125771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277" tIns="128277" rIns="128277" bIns="128277" numCol="1" spcCol="1270" anchor="ctr" anchorCtr="0">
            <a:noAutofit/>
          </a:bodyPr>
          <a:lstStyle/>
          <a:p>
            <a:pPr lvl="0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>
                <a:solidFill>
                  <a:srgbClr val="42BD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br>
              <a:rPr lang="en-US" sz="1600" dirty="0">
                <a:solidFill>
                  <a:srgbClr val="42BDA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1600" dirty="0">
                <a:solidFill>
                  <a:srgbClr val="42BD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Birželis</a:t>
            </a:r>
            <a:endParaRPr lang="en-US" sz="2200" kern="1200" dirty="0">
              <a:solidFill>
                <a:srgbClr val="42BD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92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70333" y="0"/>
            <a:ext cx="8273667" cy="1052513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Nuosekliai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įgyvendinama ilgalaikė gaminančių vartotojų plėtros vizija</a:t>
            </a:r>
          </a:p>
        </p:txBody>
      </p:sp>
      <p:sp>
        <p:nvSpPr>
          <p:cNvPr id="17" name="Freeform 16"/>
          <p:cNvSpPr/>
          <p:nvPr/>
        </p:nvSpPr>
        <p:spPr>
          <a:xfrm>
            <a:off x="609560" y="1792509"/>
            <a:ext cx="2875217" cy="1162402"/>
          </a:xfrm>
          <a:custGeom>
            <a:avLst/>
            <a:gdLst>
              <a:gd name="connsiteX0" fmla="*/ 0 w 8055520"/>
              <a:gd name="connsiteY0" fmla="*/ 99842 h 599040"/>
              <a:gd name="connsiteX1" fmla="*/ 99842 w 8055520"/>
              <a:gd name="connsiteY1" fmla="*/ 0 h 599040"/>
              <a:gd name="connsiteX2" fmla="*/ 7955678 w 8055520"/>
              <a:gd name="connsiteY2" fmla="*/ 0 h 599040"/>
              <a:gd name="connsiteX3" fmla="*/ 8055520 w 8055520"/>
              <a:gd name="connsiteY3" fmla="*/ 99842 h 599040"/>
              <a:gd name="connsiteX4" fmla="*/ 8055520 w 8055520"/>
              <a:gd name="connsiteY4" fmla="*/ 499198 h 599040"/>
              <a:gd name="connsiteX5" fmla="*/ 7955678 w 8055520"/>
              <a:gd name="connsiteY5" fmla="*/ 599040 h 599040"/>
              <a:gd name="connsiteX6" fmla="*/ 99842 w 8055520"/>
              <a:gd name="connsiteY6" fmla="*/ 599040 h 599040"/>
              <a:gd name="connsiteX7" fmla="*/ 0 w 8055520"/>
              <a:gd name="connsiteY7" fmla="*/ 499198 h 599040"/>
              <a:gd name="connsiteX8" fmla="*/ 0 w 8055520"/>
              <a:gd name="connsiteY8" fmla="*/ 99842 h 59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5520" h="599040">
                <a:moveTo>
                  <a:pt x="0" y="99842"/>
                </a:moveTo>
                <a:cubicBezTo>
                  <a:pt x="0" y="44701"/>
                  <a:pt x="44701" y="0"/>
                  <a:pt x="99842" y="0"/>
                </a:cubicBezTo>
                <a:lnTo>
                  <a:pt x="7955678" y="0"/>
                </a:lnTo>
                <a:cubicBezTo>
                  <a:pt x="8010819" y="0"/>
                  <a:pt x="8055520" y="44701"/>
                  <a:pt x="8055520" y="99842"/>
                </a:cubicBezTo>
                <a:lnTo>
                  <a:pt x="8055520" y="499198"/>
                </a:lnTo>
                <a:cubicBezTo>
                  <a:pt x="8055520" y="554339"/>
                  <a:pt x="8010819" y="599040"/>
                  <a:pt x="7955678" y="599040"/>
                </a:cubicBezTo>
                <a:lnTo>
                  <a:pt x="99842" y="599040"/>
                </a:lnTo>
                <a:cubicBezTo>
                  <a:pt x="44701" y="599040"/>
                  <a:pt x="0" y="554339"/>
                  <a:pt x="0" y="499198"/>
                </a:cubicBezTo>
                <a:lnTo>
                  <a:pt x="0" y="99842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823" tIns="97823" rIns="97823" bIns="97823" numCol="1" spcCol="1270" anchor="ctr" anchorCtr="0">
            <a:noAutofit/>
          </a:bodyPr>
          <a:lstStyle/>
          <a:p>
            <a:pPr lvl="0" algn="l" defTabSz="800100" rtl="0">
              <a:spcBef>
                <a:spcPct val="0"/>
              </a:spcBef>
              <a:spcAft>
                <a:spcPct val="35000"/>
              </a:spcAft>
            </a:pPr>
            <a:r>
              <a:rPr lang="lt-L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Panaikinti teisiniai apribojimai ir palengvintos procedūros</a:t>
            </a:r>
            <a:endParaRPr lang="lt-LT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210897" y="2384531"/>
            <a:ext cx="2359202" cy="781887"/>
          </a:xfrm>
          <a:custGeom>
            <a:avLst/>
            <a:gdLst>
              <a:gd name="connsiteX0" fmla="*/ 0 w 8055520"/>
              <a:gd name="connsiteY0" fmla="*/ 102830 h 616969"/>
              <a:gd name="connsiteX1" fmla="*/ 102830 w 8055520"/>
              <a:gd name="connsiteY1" fmla="*/ 0 h 616969"/>
              <a:gd name="connsiteX2" fmla="*/ 7952690 w 8055520"/>
              <a:gd name="connsiteY2" fmla="*/ 0 h 616969"/>
              <a:gd name="connsiteX3" fmla="*/ 8055520 w 8055520"/>
              <a:gd name="connsiteY3" fmla="*/ 102830 h 616969"/>
              <a:gd name="connsiteX4" fmla="*/ 8055520 w 8055520"/>
              <a:gd name="connsiteY4" fmla="*/ 514139 h 616969"/>
              <a:gd name="connsiteX5" fmla="*/ 7952690 w 8055520"/>
              <a:gd name="connsiteY5" fmla="*/ 616969 h 616969"/>
              <a:gd name="connsiteX6" fmla="*/ 102830 w 8055520"/>
              <a:gd name="connsiteY6" fmla="*/ 616969 h 616969"/>
              <a:gd name="connsiteX7" fmla="*/ 0 w 8055520"/>
              <a:gd name="connsiteY7" fmla="*/ 514139 h 616969"/>
              <a:gd name="connsiteX8" fmla="*/ 0 w 8055520"/>
              <a:gd name="connsiteY8" fmla="*/ 102830 h 616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5520" h="616969">
                <a:moveTo>
                  <a:pt x="0" y="102830"/>
                </a:moveTo>
                <a:cubicBezTo>
                  <a:pt x="0" y="46039"/>
                  <a:pt x="46039" y="0"/>
                  <a:pt x="102830" y="0"/>
                </a:cubicBezTo>
                <a:lnTo>
                  <a:pt x="7952690" y="0"/>
                </a:lnTo>
                <a:cubicBezTo>
                  <a:pt x="8009481" y="0"/>
                  <a:pt x="8055520" y="46039"/>
                  <a:pt x="8055520" y="102830"/>
                </a:cubicBezTo>
                <a:lnTo>
                  <a:pt x="8055520" y="514139"/>
                </a:lnTo>
                <a:cubicBezTo>
                  <a:pt x="8055520" y="570930"/>
                  <a:pt x="8009481" y="616969"/>
                  <a:pt x="7952690" y="616969"/>
                </a:cubicBezTo>
                <a:lnTo>
                  <a:pt x="102830" y="616969"/>
                </a:lnTo>
                <a:cubicBezTo>
                  <a:pt x="46039" y="616969"/>
                  <a:pt x="0" y="570930"/>
                  <a:pt x="0" y="514139"/>
                </a:cubicBezTo>
                <a:lnTo>
                  <a:pt x="0" y="10283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698" tIns="98698" rIns="98698" bIns="98698" numCol="1" spcCol="1270" anchor="ctr" anchorCtr="0">
            <a:noAutofit/>
          </a:bodyPr>
          <a:lstStyle/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lt-L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Sukurtas ilgalaikis finansavimo modelis</a:t>
            </a:r>
            <a:endParaRPr lang="lt-LT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957377" y="4100498"/>
            <a:ext cx="3773016" cy="1214025"/>
          </a:xfrm>
          <a:custGeom>
            <a:avLst/>
            <a:gdLst>
              <a:gd name="connsiteX0" fmla="*/ 0 w 8055520"/>
              <a:gd name="connsiteY0" fmla="*/ 102830 h 616969"/>
              <a:gd name="connsiteX1" fmla="*/ 102830 w 8055520"/>
              <a:gd name="connsiteY1" fmla="*/ 0 h 616969"/>
              <a:gd name="connsiteX2" fmla="*/ 7952690 w 8055520"/>
              <a:gd name="connsiteY2" fmla="*/ 0 h 616969"/>
              <a:gd name="connsiteX3" fmla="*/ 8055520 w 8055520"/>
              <a:gd name="connsiteY3" fmla="*/ 102830 h 616969"/>
              <a:gd name="connsiteX4" fmla="*/ 8055520 w 8055520"/>
              <a:gd name="connsiteY4" fmla="*/ 514139 h 616969"/>
              <a:gd name="connsiteX5" fmla="*/ 7952690 w 8055520"/>
              <a:gd name="connsiteY5" fmla="*/ 616969 h 616969"/>
              <a:gd name="connsiteX6" fmla="*/ 102830 w 8055520"/>
              <a:gd name="connsiteY6" fmla="*/ 616969 h 616969"/>
              <a:gd name="connsiteX7" fmla="*/ 0 w 8055520"/>
              <a:gd name="connsiteY7" fmla="*/ 514139 h 616969"/>
              <a:gd name="connsiteX8" fmla="*/ 0 w 8055520"/>
              <a:gd name="connsiteY8" fmla="*/ 102830 h 616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5520" h="616969">
                <a:moveTo>
                  <a:pt x="0" y="102830"/>
                </a:moveTo>
                <a:cubicBezTo>
                  <a:pt x="0" y="46039"/>
                  <a:pt x="46039" y="0"/>
                  <a:pt x="102830" y="0"/>
                </a:cubicBezTo>
                <a:lnTo>
                  <a:pt x="7952690" y="0"/>
                </a:lnTo>
                <a:cubicBezTo>
                  <a:pt x="8009481" y="0"/>
                  <a:pt x="8055520" y="46039"/>
                  <a:pt x="8055520" y="102830"/>
                </a:cubicBezTo>
                <a:lnTo>
                  <a:pt x="8055520" y="514139"/>
                </a:lnTo>
                <a:cubicBezTo>
                  <a:pt x="8055520" y="570930"/>
                  <a:pt x="8009481" y="616969"/>
                  <a:pt x="7952690" y="616969"/>
                </a:cubicBezTo>
                <a:lnTo>
                  <a:pt x="102830" y="616969"/>
                </a:lnTo>
                <a:cubicBezTo>
                  <a:pt x="46039" y="616969"/>
                  <a:pt x="0" y="570930"/>
                  <a:pt x="0" y="514139"/>
                </a:cubicBezTo>
                <a:lnTo>
                  <a:pt x="0" y="10283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698" tIns="98698" rIns="98698" bIns="98698" numCol="1" spcCol="1270" anchor="ctr" anchorCtr="0">
            <a:noAutofit/>
          </a:bodyPr>
          <a:lstStyle/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lt-L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Sukuriama galimybė tapti gaminančiu vartotoju daugiabučiuose</a:t>
            </a:r>
            <a:endParaRPr lang="lt-LT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259116" y="4722337"/>
            <a:ext cx="3483161" cy="741771"/>
          </a:xfrm>
          <a:custGeom>
            <a:avLst/>
            <a:gdLst>
              <a:gd name="connsiteX0" fmla="*/ 0 w 8055520"/>
              <a:gd name="connsiteY0" fmla="*/ 102830 h 616969"/>
              <a:gd name="connsiteX1" fmla="*/ 102830 w 8055520"/>
              <a:gd name="connsiteY1" fmla="*/ 0 h 616969"/>
              <a:gd name="connsiteX2" fmla="*/ 7952690 w 8055520"/>
              <a:gd name="connsiteY2" fmla="*/ 0 h 616969"/>
              <a:gd name="connsiteX3" fmla="*/ 8055520 w 8055520"/>
              <a:gd name="connsiteY3" fmla="*/ 102830 h 616969"/>
              <a:gd name="connsiteX4" fmla="*/ 8055520 w 8055520"/>
              <a:gd name="connsiteY4" fmla="*/ 514139 h 616969"/>
              <a:gd name="connsiteX5" fmla="*/ 7952690 w 8055520"/>
              <a:gd name="connsiteY5" fmla="*/ 616969 h 616969"/>
              <a:gd name="connsiteX6" fmla="*/ 102830 w 8055520"/>
              <a:gd name="connsiteY6" fmla="*/ 616969 h 616969"/>
              <a:gd name="connsiteX7" fmla="*/ 0 w 8055520"/>
              <a:gd name="connsiteY7" fmla="*/ 514139 h 616969"/>
              <a:gd name="connsiteX8" fmla="*/ 0 w 8055520"/>
              <a:gd name="connsiteY8" fmla="*/ 102830 h 616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5520" h="616969">
                <a:moveTo>
                  <a:pt x="0" y="102830"/>
                </a:moveTo>
                <a:cubicBezTo>
                  <a:pt x="0" y="46039"/>
                  <a:pt x="46039" y="0"/>
                  <a:pt x="102830" y="0"/>
                </a:cubicBezTo>
                <a:lnTo>
                  <a:pt x="7952690" y="0"/>
                </a:lnTo>
                <a:cubicBezTo>
                  <a:pt x="8009481" y="0"/>
                  <a:pt x="8055520" y="46039"/>
                  <a:pt x="8055520" y="102830"/>
                </a:cubicBezTo>
                <a:lnTo>
                  <a:pt x="8055520" y="514139"/>
                </a:lnTo>
                <a:cubicBezTo>
                  <a:pt x="8055520" y="570930"/>
                  <a:pt x="8009481" y="616969"/>
                  <a:pt x="7952690" y="616969"/>
                </a:cubicBezTo>
                <a:lnTo>
                  <a:pt x="102830" y="616969"/>
                </a:lnTo>
                <a:cubicBezTo>
                  <a:pt x="46039" y="616969"/>
                  <a:pt x="0" y="570930"/>
                  <a:pt x="0" y="514139"/>
                </a:cubicBezTo>
                <a:lnTo>
                  <a:pt x="0" y="10283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698" tIns="98698" rIns="98698" bIns="98698" numCol="1" spcCol="1270" anchor="ctr" anchorCtr="0">
            <a:noAutofit/>
          </a:bodyPr>
          <a:lstStyle/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lt-LT" sz="18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lektros energiją gaminantys vartotojai tamp</a:t>
            </a:r>
            <a:r>
              <a:rPr lang="lt-L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rinkos dalyviais</a:t>
            </a:r>
            <a:endParaRPr lang="lt-LT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92288" y="1374377"/>
            <a:ext cx="1600435" cy="1015663"/>
            <a:chOff x="192288" y="1374377"/>
            <a:chExt cx="1600435" cy="101566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9FD07D-23E8-4492-BBE1-73B2D78A2161}"/>
                </a:ext>
              </a:extLst>
            </p:cNvPr>
            <p:cNvSpPr/>
            <p:nvPr/>
          </p:nvSpPr>
          <p:spPr>
            <a:xfrm>
              <a:off x="544240" y="1420544"/>
              <a:ext cx="12484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lt-LT" b="1" dirty="0">
                  <a:solidFill>
                    <a:srgbClr val="42BD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ETAPAS:</a:t>
              </a:r>
              <a:r>
                <a:rPr lang="lt-LT" sz="2400" b="1" dirty="0">
                  <a:solidFill>
                    <a:srgbClr val="633F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lt-LT" sz="24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2288" y="1374377"/>
              <a:ext cx="83454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lt-LT" sz="6000" dirty="0">
                  <a:solidFill>
                    <a:srgbClr val="633F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lt-LT" sz="6000" dirty="0">
                <a:solidFill>
                  <a:srgbClr val="633F17"/>
                </a:solidFill>
              </a:endParaRPr>
            </a:p>
          </p:txBody>
        </p:sp>
      </p:grpSp>
      <p:sp>
        <p:nvSpPr>
          <p:cNvPr id="26" name="Round Same Side Corner Rectangle 25"/>
          <p:cNvSpPr/>
          <p:nvPr/>
        </p:nvSpPr>
        <p:spPr>
          <a:xfrm>
            <a:off x="1640946" y="1461950"/>
            <a:ext cx="2449030" cy="336337"/>
          </a:xfrm>
          <a:prstGeom prst="round2Same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7" name="Rectangle 26"/>
          <p:cNvSpPr/>
          <p:nvPr/>
        </p:nvSpPr>
        <p:spPr>
          <a:xfrm>
            <a:off x="1994608" y="1470361"/>
            <a:ext cx="1826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nuo 2018.01.01</a:t>
            </a:r>
            <a:endParaRPr lang="lt-LT" dirty="0">
              <a:solidFill>
                <a:schemeClr val="bg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125782" y="1682549"/>
            <a:ext cx="2449030" cy="377743"/>
            <a:chOff x="4424848" y="2543735"/>
            <a:chExt cx="2449030" cy="377743"/>
          </a:xfrm>
        </p:grpSpPr>
        <p:sp>
          <p:nvSpPr>
            <p:cNvPr id="28" name="Round Same Side Corner Rectangle 27"/>
            <p:cNvSpPr/>
            <p:nvPr/>
          </p:nvSpPr>
          <p:spPr>
            <a:xfrm>
              <a:off x="4424848" y="2543735"/>
              <a:ext cx="2449030" cy="336337"/>
            </a:xfrm>
            <a:prstGeom prst="round2SameRect">
              <a:avLst/>
            </a:prstGeom>
            <a:solidFill>
              <a:srgbClr val="BFD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78510" y="2552146"/>
              <a:ext cx="18261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lt-LT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nuo 201</a:t>
              </a: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r>
                <a:rPr lang="lt-LT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.0</a:t>
              </a: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r>
                <a:rPr lang="lt-LT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.01</a:t>
              </a:r>
              <a:endParaRPr lang="lt-LT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25684" y="1601691"/>
            <a:ext cx="1697773" cy="1015663"/>
            <a:chOff x="94950" y="1374377"/>
            <a:chExt cx="1697773" cy="101566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F9FD07D-23E8-4492-BBE1-73B2D78A2161}"/>
                </a:ext>
              </a:extLst>
            </p:cNvPr>
            <p:cNvSpPr/>
            <p:nvPr/>
          </p:nvSpPr>
          <p:spPr>
            <a:xfrm>
              <a:off x="544240" y="1420544"/>
              <a:ext cx="12484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lt-LT" b="1" dirty="0">
                  <a:solidFill>
                    <a:srgbClr val="42BD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ETAPAS:</a:t>
              </a:r>
              <a:r>
                <a:rPr lang="lt-LT" sz="2400" b="1" dirty="0">
                  <a:solidFill>
                    <a:srgbClr val="633F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lt-LT" sz="24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4950" y="1374377"/>
              <a:ext cx="83454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0" dirty="0">
                  <a:solidFill>
                    <a:srgbClr val="633F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lt-LT" sz="6000" dirty="0">
                <a:solidFill>
                  <a:srgbClr val="633F17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23456" y="4336183"/>
            <a:ext cx="2492733" cy="377743"/>
            <a:chOff x="6266579" y="4766422"/>
            <a:chExt cx="2492733" cy="377743"/>
          </a:xfrm>
        </p:grpSpPr>
        <p:sp>
          <p:nvSpPr>
            <p:cNvPr id="39" name="Round Same Side Corner Rectangle 38"/>
            <p:cNvSpPr/>
            <p:nvPr/>
          </p:nvSpPr>
          <p:spPr>
            <a:xfrm>
              <a:off x="6310282" y="4766422"/>
              <a:ext cx="2449030" cy="336337"/>
            </a:xfrm>
            <a:prstGeom prst="round2SameRect">
              <a:avLst/>
            </a:prstGeom>
            <a:solidFill>
              <a:srgbClr val="BFD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266579" y="4774833"/>
              <a:ext cx="244902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t-LT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nuo 20</a:t>
              </a: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lt-LT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726499" y="4301492"/>
            <a:ext cx="1476917" cy="1272435"/>
            <a:chOff x="315806" y="1420544"/>
            <a:chExt cx="1476917" cy="1272435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F9FD07D-23E8-4492-BBE1-73B2D78A2161}"/>
                </a:ext>
              </a:extLst>
            </p:cNvPr>
            <p:cNvSpPr/>
            <p:nvPr/>
          </p:nvSpPr>
          <p:spPr>
            <a:xfrm>
              <a:off x="544240" y="1420544"/>
              <a:ext cx="12484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lt-LT" b="1" dirty="0">
                  <a:solidFill>
                    <a:srgbClr val="42BD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ETAPAS:</a:t>
              </a:r>
              <a:r>
                <a:rPr lang="lt-LT" sz="2400" b="1" dirty="0">
                  <a:solidFill>
                    <a:srgbClr val="633F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lt-LT" sz="24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5806" y="1677316"/>
              <a:ext cx="83454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0" dirty="0">
                  <a:solidFill>
                    <a:srgbClr val="633F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lt-LT" sz="6000" dirty="0">
                <a:solidFill>
                  <a:srgbClr val="633F17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180780" y="3828351"/>
            <a:ext cx="2449030" cy="377743"/>
            <a:chOff x="4424848" y="2543735"/>
            <a:chExt cx="2449030" cy="377743"/>
          </a:xfrm>
        </p:grpSpPr>
        <p:sp>
          <p:nvSpPr>
            <p:cNvPr id="45" name="Round Same Side Corner Rectangle 44"/>
            <p:cNvSpPr/>
            <p:nvPr/>
          </p:nvSpPr>
          <p:spPr>
            <a:xfrm>
              <a:off x="4424848" y="2543735"/>
              <a:ext cx="2449030" cy="336337"/>
            </a:xfrm>
            <a:prstGeom prst="round2SameRect">
              <a:avLst/>
            </a:prstGeom>
            <a:solidFill>
              <a:srgbClr val="BFD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778510" y="2552146"/>
              <a:ext cx="18261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lt-LT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nuo 201</a:t>
              </a: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r>
                <a:rPr lang="lt-LT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lt-LT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.01</a:t>
              </a:r>
              <a:endParaRPr lang="lt-LT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87803" y="3747493"/>
            <a:ext cx="1697773" cy="1015663"/>
            <a:chOff x="94950" y="1374377"/>
            <a:chExt cx="1697773" cy="1015663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9FD07D-23E8-4492-BBE1-73B2D78A2161}"/>
                </a:ext>
              </a:extLst>
            </p:cNvPr>
            <p:cNvSpPr/>
            <p:nvPr/>
          </p:nvSpPr>
          <p:spPr>
            <a:xfrm>
              <a:off x="544240" y="1420544"/>
              <a:ext cx="12484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lt-LT" b="1" dirty="0">
                  <a:solidFill>
                    <a:srgbClr val="42BD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ETAPAS:</a:t>
              </a:r>
              <a:r>
                <a:rPr lang="lt-LT" sz="2400" b="1" dirty="0">
                  <a:solidFill>
                    <a:srgbClr val="633F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lt-LT" sz="24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94950" y="1374377"/>
              <a:ext cx="83454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0" dirty="0">
                  <a:solidFill>
                    <a:srgbClr val="633F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lt-LT" sz="6000" dirty="0">
                <a:solidFill>
                  <a:srgbClr val="633F17"/>
                </a:solidFill>
              </a:endParaRPr>
            </a:p>
          </p:txBody>
        </p:sp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4218" y="2392816"/>
            <a:ext cx="1350633" cy="796873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5684" y="2561319"/>
            <a:ext cx="3951693" cy="10249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5486" y="5038128"/>
            <a:ext cx="2607984" cy="9562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70481" y="5409853"/>
            <a:ext cx="3467103" cy="9800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CD1A35-47E9-4BE2-B099-E3CF176516C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554" y="1109534"/>
            <a:ext cx="1518533" cy="151853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EE7B1DA-F564-4AB8-B636-9C4724C2D4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932" y="1303897"/>
            <a:ext cx="1518533" cy="15185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A34F753-1FFD-4F53-90B5-123393A3B784}"/>
              </a:ext>
            </a:extLst>
          </p:cNvPr>
          <p:cNvSpPr/>
          <p:nvPr/>
        </p:nvSpPr>
        <p:spPr>
          <a:xfrm>
            <a:off x="487802" y="3668312"/>
            <a:ext cx="4197033" cy="2389588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D4A8D2-F6C4-4D1B-B70E-2F4179CC6B02}"/>
              </a:ext>
            </a:extLst>
          </p:cNvPr>
          <p:cNvSpPr txBox="1"/>
          <p:nvPr/>
        </p:nvSpPr>
        <p:spPr>
          <a:xfrm>
            <a:off x="487801" y="3286125"/>
            <a:ext cx="4216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2"/>
                </a:solidFill>
              </a:rPr>
              <a:t>ATLIKTI</a:t>
            </a:r>
            <a:r>
              <a:rPr lang="lt-LT" sz="2000" b="1" dirty="0">
                <a:solidFill>
                  <a:schemeClr val="accent2"/>
                </a:solidFill>
              </a:rPr>
              <a:t> PAKEITIMAI</a:t>
            </a:r>
          </a:p>
        </p:txBody>
      </p:sp>
      <p:pic>
        <p:nvPicPr>
          <p:cNvPr id="51" name="Picture 37">
            <a:extLst>
              <a:ext uri="{FF2B5EF4-FFF2-40B4-BE49-F238E27FC236}">
                <a16:creationId xmlns:a16="http://schemas.microsoft.com/office/drawing/2014/main" id="{2A58664C-8A5D-4778-B8EA-F62DE91DD4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101" y="3010254"/>
            <a:ext cx="1518533" cy="151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1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52474" y="0"/>
            <a:ext cx="8531225" cy="1052513"/>
          </a:xfrm>
        </p:spPr>
        <p:txBody>
          <a:bodyPr>
            <a:normAutofit/>
          </a:bodyPr>
          <a:lstStyle/>
          <a:p>
            <a: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etapas:</a:t>
            </a:r>
            <a:b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Tapti gaminančiu vartotoju – greita ir paprasta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2625" y="1496291"/>
            <a:ext cx="7772400" cy="4384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61963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461963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2625" y="1496291"/>
            <a:ext cx="7772400" cy="4384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461963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82169" y="1311007"/>
            <a:ext cx="0" cy="4682169"/>
          </a:xfrm>
          <a:prstGeom prst="line">
            <a:avLst/>
          </a:prstGeom>
          <a:ln w="22225" cap="rnd" cmpd="dbl">
            <a:solidFill>
              <a:srgbClr val="BFD73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66618" y="1277957"/>
            <a:ext cx="0" cy="4781320"/>
          </a:xfrm>
          <a:prstGeom prst="line">
            <a:avLst/>
          </a:prstGeom>
          <a:ln w="22225" cap="rnd" cmpd="dbl">
            <a:solidFill>
              <a:srgbClr val="BFD73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Diagram 22"/>
          <p:cNvGraphicFramePr/>
          <p:nvPr/>
        </p:nvGraphicFramePr>
        <p:xfrm>
          <a:off x="288483" y="2463834"/>
          <a:ext cx="2302940" cy="617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4" name="Diagram 23"/>
          <p:cNvGraphicFramePr/>
          <p:nvPr/>
        </p:nvGraphicFramePr>
        <p:xfrm>
          <a:off x="3169040" y="2451964"/>
          <a:ext cx="2302940" cy="654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25" name="Diagram 24"/>
          <p:cNvGraphicFramePr/>
          <p:nvPr/>
        </p:nvGraphicFramePr>
        <p:xfrm>
          <a:off x="6223803" y="2445618"/>
          <a:ext cx="2302940" cy="654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4705654-BA09-4803-A86D-A9D32AE2628C}"/>
              </a:ext>
            </a:extLst>
          </p:cNvPr>
          <p:cNvSpPr/>
          <p:nvPr/>
        </p:nvSpPr>
        <p:spPr>
          <a:xfrm>
            <a:off x="1" y="3109024"/>
            <a:ext cx="284127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lt-LT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t-L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kartus </a:t>
            </a: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sutrumpėjusios</a:t>
            </a:r>
            <a:r>
              <a:rPr kumimoji="0" lang="lt-L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prijungimo procedūros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nuo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iki </a:t>
            </a: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21 d. d.).</a:t>
            </a: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lt-LT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t-L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kartų </a:t>
            </a: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mažiau dokumentų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(nuo 30 </a:t>
            </a: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iki 3).</a:t>
            </a: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E5B2370-C05F-4B90-AF51-0CEE41863442}"/>
              </a:ext>
            </a:extLst>
          </p:cNvPr>
          <p:cNvSpPr/>
          <p:nvPr/>
        </p:nvSpPr>
        <p:spPr>
          <a:xfrm>
            <a:off x="2915294" y="3109024"/>
            <a:ext cx="281043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lt-LT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lt-L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nauji </a:t>
            </a: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planai vartotojui susimokėti už „pasaugojamą“  elektros energiją: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Už kiekį (kWh);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Už galią (kW);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Dvinaris (už kWh ir kW);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Elektros energijos pertekliumi.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D94C29B-2CB0-45EA-AD47-3A2DDC9796B1}"/>
              </a:ext>
            </a:extLst>
          </p:cNvPr>
          <p:cNvSpPr/>
          <p:nvPr/>
        </p:nvSpPr>
        <p:spPr>
          <a:xfrm>
            <a:off x="5982789" y="3109024"/>
            <a:ext cx="281043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Startas nuo 2018.0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r>
              <a:rPr kumimoji="0" lang="lt-LT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.01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lt-L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t-L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Lengvatinės paskolos</a:t>
            </a: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gaminantiems vartotojams (VIPA).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t-L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3.3 mln. Eur </a:t>
            </a: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skiriama gaminančių vartotojų investicijų paramai (APVA).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44430" y="1438439"/>
            <a:ext cx="2016510" cy="86421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341759" y="1496291"/>
            <a:ext cx="1957500" cy="82125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615898" y="1570095"/>
            <a:ext cx="151875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3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C78290D1-3094-4617-9E82-D116DAC53D87}"/>
              </a:ext>
            </a:extLst>
          </p:cNvPr>
          <p:cNvSpPr/>
          <p:nvPr/>
        </p:nvSpPr>
        <p:spPr>
          <a:xfrm>
            <a:off x="1151170" y="2564026"/>
            <a:ext cx="1068707" cy="972444"/>
          </a:xfrm>
          <a:prstGeom prst="ellipse">
            <a:avLst/>
          </a:prstGeom>
          <a:solidFill>
            <a:srgbClr val="633F17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lvl="1" algn="ctr">
              <a:defRPr/>
            </a:pPr>
            <a:endParaRPr lang="lt-LT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1574" y="4699905"/>
            <a:ext cx="2573282" cy="1324835"/>
          </a:xfrm>
          <a:prstGeom prst="round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56082" y="0"/>
            <a:ext cx="8427618" cy="1052513"/>
          </a:xfrm>
        </p:spPr>
        <p:txBody>
          <a:bodyPr>
            <a:normAutofit/>
          </a:bodyPr>
          <a:lstStyle/>
          <a:p>
            <a: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etapas:</a:t>
            </a:r>
            <a:b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Rekordinis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finansavimas</a:t>
            </a:r>
            <a: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 m. </a:t>
            </a:r>
            <a:endParaRPr lang="lt-LT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2625" y="1496291"/>
            <a:ext cx="7772400" cy="4384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461963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/>
            <a:endParaRPr lang="lt-LT" sz="1800" i="1" dirty="0">
              <a:latin typeface="+mn-lt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9A47FB9-C40B-4786-A3C3-C54650957CB4}"/>
              </a:ext>
            </a:extLst>
          </p:cNvPr>
          <p:cNvSpPr/>
          <p:nvPr/>
        </p:nvSpPr>
        <p:spPr>
          <a:xfrm>
            <a:off x="5618400" y="1637731"/>
            <a:ext cx="3015679" cy="2966265"/>
          </a:xfrm>
          <a:prstGeom prst="ellipse">
            <a:avLst/>
          </a:prstGeom>
          <a:solidFill>
            <a:srgbClr val="42BDA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lvl="1" algn="ctr">
              <a:defRPr/>
            </a:pPr>
            <a:endParaRPr lang="lt-LT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165B0F-A337-415B-93F2-12863616F3E6}"/>
              </a:ext>
            </a:extLst>
          </p:cNvPr>
          <p:cNvSpPr txBox="1"/>
          <p:nvPr/>
        </p:nvSpPr>
        <p:spPr>
          <a:xfrm>
            <a:off x="392778" y="5040247"/>
            <a:ext cx="23529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iek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gaminančių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vartotojų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buvo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endParaRPr lang="lt-L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855101" y="4663043"/>
            <a:ext cx="2573282" cy="1401219"/>
          </a:xfrm>
          <a:prstGeom prst="round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04BC58-6F76-4A18-93AF-2C3F1F6CB7AE}"/>
              </a:ext>
            </a:extLst>
          </p:cNvPr>
          <p:cNvSpPr txBox="1"/>
          <p:nvPr/>
        </p:nvSpPr>
        <p:spPr>
          <a:xfrm>
            <a:off x="5756761" y="5038375"/>
            <a:ext cx="27346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r>
              <a:rPr lang="lt-L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Ambicingas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gaminančių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vartotojų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tikslas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m.</a:t>
            </a:r>
            <a:endParaRPr lang="lt-L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Isosceles Triangle 33"/>
          <p:cNvSpPr/>
          <p:nvPr/>
        </p:nvSpPr>
        <p:spPr>
          <a:xfrm rot="5400000">
            <a:off x="5262015" y="5089690"/>
            <a:ext cx="305837" cy="220289"/>
          </a:xfrm>
          <a:prstGeom prst="triangle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rgbClr val="633F17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9061" y="2178065"/>
            <a:ext cx="329661" cy="75628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18102" y="3176470"/>
            <a:ext cx="551250" cy="3600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25274" y="2183065"/>
            <a:ext cx="422489" cy="275911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6152680" y="4616879"/>
            <a:ext cx="1856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lt-LT" sz="2800" b="1" dirty="0">
                <a:solidFill>
                  <a:srgbClr val="42BDA4"/>
                </a:solidFill>
                <a:latin typeface="Arial Black" panose="020B0A04020102020204" pitchFamily="34" charset="0"/>
              </a:rPr>
              <a:t>&lt; </a:t>
            </a:r>
            <a:r>
              <a:rPr lang="en-US" sz="2800" b="1" dirty="0">
                <a:solidFill>
                  <a:srgbClr val="42BDA4"/>
                </a:solidFill>
                <a:latin typeface="Arial Black" panose="020B0A04020102020204" pitchFamily="34" charset="0"/>
              </a:rPr>
              <a:t>34 000</a:t>
            </a:r>
            <a:endParaRPr lang="lt-LT" sz="2800" b="1" dirty="0">
              <a:solidFill>
                <a:srgbClr val="42BDA4"/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15617" y="4663043"/>
            <a:ext cx="14906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lt-LT" sz="2800" b="1" dirty="0">
                <a:solidFill>
                  <a:srgbClr val="633F17"/>
                </a:solidFill>
                <a:latin typeface="Arial Black" panose="020B0A04020102020204" pitchFamily="34" charset="0"/>
              </a:rPr>
              <a:t>&lt;300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75221" y="2153303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FD7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lt-LT" b="1" dirty="0">
                <a:solidFill>
                  <a:srgbClr val="BFD7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m.</a:t>
            </a:r>
            <a:endParaRPr lang="lt-LT" dirty="0">
              <a:solidFill>
                <a:srgbClr val="BFD73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558533" y="1881274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FD7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lt-LT" b="1" dirty="0">
                <a:solidFill>
                  <a:srgbClr val="BFD7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m.</a:t>
            </a:r>
            <a:endParaRPr lang="lt-LT" dirty="0">
              <a:solidFill>
                <a:srgbClr val="BFD730"/>
              </a:solidFill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3A2399A-F449-4FE7-AFF8-F2EE61327DF4}"/>
              </a:ext>
            </a:extLst>
          </p:cNvPr>
          <p:cNvCxnSpPr>
            <a:cxnSpLocks/>
          </p:cNvCxnSpPr>
          <p:nvPr/>
        </p:nvCxnSpPr>
        <p:spPr>
          <a:xfrm flipV="1">
            <a:off x="3255716" y="5207504"/>
            <a:ext cx="2010570" cy="1"/>
          </a:xfrm>
          <a:prstGeom prst="line">
            <a:avLst/>
          </a:prstGeom>
          <a:ln w="31750" cap="rnd">
            <a:solidFill>
              <a:srgbClr val="BFD730"/>
            </a:solidFill>
            <a:prstDash val="sysDot"/>
            <a:beve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5" name="Picture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8102" y="3105071"/>
            <a:ext cx="329661" cy="75628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97156" y="2862004"/>
            <a:ext cx="372196" cy="243067"/>
          </a:xfrm>
          <a:prstGeom prst="rect">
            <a:avLst/>
          </a:prstGeom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913FA725-2CA3-4CDA-A916-5EF9465AE121}"/>
              </a:ext>
            </a:extLst>
          </p:cNvPr>
          <p:cNvSpPr/>
          <p:nvPr/>
        </p:nvSpPr>
        <p:spPr>
          <a:xfrm>
            <a:off x="3285647" y="2288472"/>
            <a:ext cx="1586141" cy="1572880"/>
          </a:xfrm>
          <a:prstGeom prst="ellipse">
            <a:avLst/>
          </a:prstGeom>
          <a:solidFill>
            <a:srgbClr val="633F17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lvl="1" algn="ctr">
              <a:defRPr/>
            </a:pPr>
            <a:endParaRPr lang="lt-LT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92E9D37-007E-46D6-AB04-398D56380697}"/>
              </a:ext>
            </a:extLst>
          </p:cNvPr>
          <p:cNvSpPr/>
          <p:nvPr/>
        </p:nvSpPr>
        <p:spPr>
          <a:xfrm>
            <a:off x="6166282" y="1289343"/>
            <a:ext cx="17600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>
                <a:solidFill>
                  <a:srgbClr val="BFD7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2019-2020 m.</a:t>
            </a:r>
            <a:endParaRPr lang="lt-LT" dirty="0">
              <a:solidFill>
                <a:srgbClr val="BFD73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D5E1B7-9939-48E1-AC9A-2B31AD564653}"/>
              </a:ext>
            </a:extLst>
          </p:cNvPr>
          <p:cNvSpPr/>
          <p:nvPr/>
        </p:nvSpPr>
        <p:spPr>
          <a:xfrm>
            <a:off x="3528928" y="2845389"/>
            <a:ext cx="11841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3,3 </a:t>
            </a:r>
            <a:r>
              <a:rPr lang="lt-L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mln. </a:t>
            </a:r>
            <a:endParaRPr lang="lt-LT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D68B3DC-8F24-4232-9627-46CEBE0C153B}"/>
              </a:ext>
            </a:extLst>
          </p:cNvPr>
          <p:cNvSpPr/>
          <p:nvPr/>
        </p:nvSpPr>
        <p:spPr>
          <a:xfrm>
            <a:off x="6339970" y="2797697"/>
            <a:ext cx="17828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600" b="1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lt-LT" sz="3200" b="1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mln.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2B8295F-12FB-4F6E-B063-C8AD224BD79C}"/>
              </a:ext>
            </a:extLst>
          </p:cNvPr>
          <p:cNvSpPr/>
          <p:nvPr/>
        </p:nvSpPr>
        <p:spPr>
          <a:xfrm>
            <a:off x="1148759" y="2849086"/>
            <a:ext cx="10735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</a:t>
            </a:r>
            <a:r>
              <a:rPr lang="lt-L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mln.</a:t>
            </a:r>
            <a:endParaRPr lang="lt-L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003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0615" y="89015"/>
            <a:ext cx="8042588" cy="1052513"/>
          </a:xfrm>
        </p:spPr>
        <p:txBody>
          <a:bodyPr>
            <a:normAutofit/>
          </a:bodyPr>
          <a:lstStyle/>
          <a:p>
            <a: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etapas:</a:t>
            </a:r>
            <a:b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Esminiai įstatymo projektu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atlikti</a:t>
            </a:r>
            <a: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pakeitimai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44769847"/>
              </p:ext>
            </p:extLst>
          </p:nvPr>
        </p:nvGraphicFramePr>
        <p:xfrm>
          <a:off x="956944" y="1852852"/>
          <a:ext cx="3151119" cy="1998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32480053"/>
              </p:ext>
            </p:extLst>
          </p:nvPr>
        </p:nvGraphicFramePr>
        <p:xfrm>
          <a:off x="4847302" y="1609725"/>
          <a:ext cx="3455835" cy="2461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730211168"/>
              </p:ext>
            </p:extLst>
          </p:nvPr>
        </p:nvGraphicFramePr>
        <p:xfrm>
          <a:off x="956945" y="4071345"/>
          <a:ext cx="3198751" cy="181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46854222"/>
              </p:ext>
            </p:extLst>
          </p:nvPr>
        </p:nvGraphicFramePr>
        <p:xfrm>
          <a:off x="4847302" y="4004258"/>
          <a:ext cx="3455835" cy="189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08305" y="1449465"/>
            <a:ext cx="548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60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08089" y="1449465"/>
            <a:ext cx="548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60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8305" y="3698340"/>
            <a:ext cx="548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60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55721" y="3705205"/>
            <a:ext cx="548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60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9129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0615" y="89015"/>
            <a:ext cx="8042588" cy="1052513"/>
          </a:xfrm>
        </p:spPr>
        <p:txBody>
          <a:bodyPr>
            <a:normAutofit/>
          </a:bodyPr>
          <a:lstStyle/>
          <a:p>
            <a: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etapas:</a:t>
            </a:r>
            <a:b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Esminiai įstatymo projektu 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atlikt</a:t>
            </a:r>
            <a:r>
              <a:rPr lang="lt-LT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pakeitimai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17688772"/>
              </p:ext>
            </p:extLst>
          </p:nvPr>
        </p:nvGraphicFramePr>
        <p:xfrm>
          <a:off x="956944" y="1852852"/>
          <a:ext cx="3151119" cy="1998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73843228"/>
              </p:ext>
            </p:extLst>
          </p:nvPr>
        </p:nvGraphicFramePr>
        <p:xfrm>
          <a:off x="814060" y="1824672"/>
          <a:ext cx="3757939" cy="1998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710218374"/>
              </p:ext>
            </p:extLst>
          </p:nvPr>
        </p:nvGraphicFramePr>
        <p:xfrm>
          <a:off x="5197704" y="1824671"/>
          <a:ext cx="3615055" cy="1786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39949764"/>
              </p:ext>
            </p:extLst>
          </p:nvPr>
        </p:nvGraphicFramePr>
        <p:xfrm>
          <a:off x="3006051" y="4117948"/>
          <a:ext cx="3593847" cy="1658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24592" y="1269693"/>
            <a:ext cx="548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60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0" lang="lt-LT" sz="6000" b="0" i="0" u="none" strike="noStrike" kern="1200" cap="none" spc="0" normalizeH="0" baseline="0" noProof="0" dirty="0">
              <a:ln>
                <a:noFill/>
              </a:ln>
              <a:solidFill>
                <a:srgbClr val="633F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08089" y="1449465"/>
            <a:ext cx="548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6000" b="0" i="0" u="none" strike="noStrike" kern="1200" cap="none" spc="0" normalizeH="0" baseline="0" noProof="0" dirty="0">
              <a:ln>
                <a:noFill/>
              </a:ln>
              <a:solidFill>
                <a:srgbClr val="633F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9064" y="1316840"/>
            <a:ext cx="548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6000" b="0" i="0" u="none" strike="noStrike" kern="1200" cap="none" spc="0" normalizeH="0" baseline="0" noProof="0" dirty="0">
                <a:ln>
                  <a:noFill/>
                </a:ln>
                <a:solidFill>
                  <a:srgbClr val="633F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57411" y="3611181"/>
            <a:ext cx="548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6000" b="0" i="0" u="none" strike="noStrike" kern="1200" cap="none" spc="0" normalizeH="0" baseline="0" noProof="0" dirty="0">
                <a:ln>
                  <a:noFill/>
                </a:ln>
                <a:solidFill>
                  <a:srgbClr val="633F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24805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0615" y="89015"/>
            <a:ext cx="8042588" cy="1052513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veiks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nuotolin</a:t>
            </a:r>
            <a: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 apskaitos sistema?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FC6C6A8-22CC-4ECA-A8C6-FBF472C41A1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9969"/>
          <a:stretch/>
        </p:blipFill>
        <p:spPr>
          <a:xfrm>
            <a:off x="625502" y="2561318"/>
            <a:ext cx="6203923" cy="20106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276C2C1-16EC-40AB-B4E0-3FBB81CA39A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3652" r="17935"/>
          <a:stretch/>
        </p:blipFill>
        <p:spPr>
          <a:xfrm>
            <a:off x="6010275" y="2892435"/>
            <a:ext cx="3133725" cy="1679564"/>
          </a:xfrm>
          <a:prstGeom prst="rect">
            <a:avLst/>
          </a:prstGeom>
        </p:spPr>
      </p:pic>
      <p:sp>
        <p:nvSpPr>
          <p:cNvPr id="13" name="Freeform 16">
            <a:extLst>
              <a:ext uri="{FF2B5EF4-FFF2-40B4-BE49-F238E27FC236}">
                <a16:creationId xmlns:a16="http://schemas.microsoft.com/office/drawing/2014/main" id="{E29434FA-163E-4C2A-94DF-612589C8DA17}"/>
              </a:ext>
            </a:extLst>
          </p:cNvPr>
          <p:cNvSpPr/>
          <p:nvPr/>
        </p:nvSpPr>
        <p:spPr>
          <a:xfrm>
            <a:off x="609561" y="1363593"/>
            <a:ext cx="3733840" cy="1162402"/>
          </a:xfrm>
          <a:custGeom>
            <a:avLst/>
            <a:gdLst>
              <a:gd name="connsiteX0" fmla="*/ 0 w 8055520"/>
              <a:gd name="connsiteY0" fmla="*/ 99842 h 599040"/>
              <a:gd name="connsiteX1" fmla="*/ 99842 w 8055520"/>
              <a:gd name="connsiteY1" fmla="*/ 0 h 599040"/>
              <a:gd name="connsiteX2" fmla="*/ 7955678 w 8055520"/>
              <a:gd name="connsiteY2" fmla="*/ 0 h 599040"/>
              <a:gd name="connsiteX3" fmla="*/ 8055520 w 8055520"/>
              <a:gd name="connsiteY3" fmla="*/ 99842 h 599040"/>
              <a:gd name="connsiteX4" fmla="*/ 8055520 w 8055520"/>
              <a:gd name="connsiteY4" fmla="*/ 499198 h 599040"/>
              <a:gd name="connsiteX5" fmla="*/ 7955678 w 8055520"/>
              <a:gd name="connsiteY5" fmla="*/ 599040 h 599040"/>
              <a:gd name="connsiteX6" fmla="*/ 99842 w 8055520"/>
              <a:gd name="connsiteY6" fmla="*/ 599040 h 599040"/>
              <a:gd name="connsiteX7" fmla="*/ 0 w 8055520"/>
              <a:gd name="connsiteY7" fmla="*/ 499198 h 599040"/>
              <a:gd name="connsiteX8" fmla="*/ 0 w 8055520"/>
              <a:gd name="connsiteY8" fmla="*/ 99842 h 59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5520" h="599040">
                <a:moveTo>
                  <a:pt x="0" y="99842"/>
                </a:moveTo>
                <a:cubicBezTo>
                  <a:pt x="0" y="44701"/>
                  <a:pt x="44701" y="0"/>
                  <a:pt x="99842" y="0"/>
                </a:cubicBezTo>
                <a:lnTo>
                  <a:pt x="7955678" y="0"/>
                </a:lnTo>
                <a:cubicBezTo>
                  <a:pt x="8010819" y="0"/>
                  <a:pt x="8055520" y="44701"/>
                  <a:pt x="8055520" y="99842"/>
                </a:cubicBezTo>
                <a:lnTo>
                  <a:pt x="8055520" y="499198"/>
                </a:lnTo>
                <a:cubicBezTo>
                  <a:pt x="8055520" y="554339"/>
                  <a:pt x="8010819" y="599040"/>
                  <a:pt x="7955678" y="599040"/>
                </a:cubicBezTo>
                <a:lnTo>
                  <a:pt x="99842" y="599040"/>
                </a:lnTo>
                <a:cubicBezTo>
                  <a:pt x="44701" y="599040"/>
                  <a:pt x="0" y="554339"/>
                  <a:pt x="0" y="499198"/>
                </a:cubicBezTo>
                <a:lnTo>
                  <a:pt x="0" y="99842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823" tIns="97823" rIns="97823" bIns="97823" numCol="1" spcCol="1270" anchor="ctr" anchorCtr="0">
            <a:noAutofit/>
          </a:bodyPr>
          <a:lstStyle/>
          <a:p>
            <a:pPr lvl="0" algn="l" defTabSz="800100" rtl="0">
              <a:spcBef>
                <a:spcPct val="0"/>
              </a:spcBef>
              <a:spcAft>
                <a:spcPct val="35000"/>
              </a:spcAft>
            </a:pPr>
            <a:r>
              <a:rPr lang="lt-L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Saulės energija yra pagaminama ne vartojimo vietoje (paslaugą gali teikti tretieji asmenys) </a:t>
            </a:r>
            <a:endParaRPr lang="lt-LT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 16">
            <a:extLst>
              <a:ext uri="{FF2B5EF4-FFF2-40B4-BE49-F238E27FC236}">
                <a16:creationId xmlns:a16="http://schemas.microsoft.com/office/drawing/2014/main" id="{BFFC7D37-C230-41A5-AA0C-4D36E8434B78}"/>
              </a:ext>
            </a:extLst>
          </p:cNvPr>
          <p:cNvSpPr/>
          <p:nvPr/>
        </p:nvSpPr>
        <p:spPr>
          <a:xfrm>
            <a:off x="2238375" y="3399907"/>
            <a:ext cx="3644867" cy="1162402"/>
          </a:xfrm>
          <a:custGeom>
            <a:avLst/>
            <a:gdLst>
              <a:gd name="connsiteX0" fmla="*/ 0 w 8055520"/>
              <a:gd name="connsiteY0" fmla="*/ 99842 h 599040"/>
              <a:gd name="connsiteX1" fmla="*/ 99842 w 8055520"/>
              <a:gd name="connsiteY1" fmla="*/ 0 h 599040"/>
              <a:gd name="connsiteX2" fmla="*/ 7955678 w 8055520"/>
              <a:gd name="connsiteY2" fmla="*/ 0 h 599040"/>
              <a:gd name="connsiteX3" fmla="*/ 8055520 w 8055520"/>
              <a:gd name="connsiteY3" fmla="*/ 99842 h 599040"/>
              <a:gd name="connsiteX4" fmla="*/ 8055520 w 8055520"/>
              <a:gd name="connsiteY4" fmla="*/ 499198 h 599040"/>
              <a:gd name="connsiteX5" fmla="*/ 7955678 w 8055520"/>
              <a:gd name="connsiteY5" fmla="*/ 599040 h 599040"/>
              <a:gd name="connsiteX6" fmla="*/ 99842 w 8055520"/>
              <a:gd name="connsiteY6" fmla="*/ 599040 h 599040"/>
              <a:gd name="connsiteX7" fmla="*/ 0 w 8055520"/>
              <a:gd name="connsiteY7" fmla="*/ 499198 h 599040"/>
              <a:gd name="connsiteX8" fmla="*/ 0 w 8055520"/>
              <a:gd name="connsiteY8" fmla="*/ 99842 h 59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5520" h="599040">
                <a:moveTo>
                  <a:pt x="0" y="99842"/>
                </a:moveTo>
                <a:cubicBezTo>
                  <a:pt x="0" y="44701"/>
                  <a:pt x="44701" y="0"/>
                  <a:pt x="99842" y="0"/>
                </a:cubicBezTo>
                <a:lnTo>
                  <a:pt x="7955678" y="0"/>
                </a:lnTo>
                <a:cubicBezTo>
                  <a:pt x="8010819" y="0"/>
                  <a:pt x="8055520" y="44701"/>
                  <a:pt x="8055520" y="99842"/>
                </a:cubicBezTo>
                <a:lnTo>
                  <a:pt x="8055520" y="499198"/>
                </a:lnTo>
                <a:cubicBezTo>
                  <a:pt x="8055520" y="554339"/>
                  <a:pt x="8010819" y="599040"/>
                  <a:pt x="7955678" y="599040"/>
                </a:cubicBezTo>
                <a:lnTo>
                  <a:pt x="99842" y="599040"/>
                </a:lnTo>
                <a:cubicBezTo>
                  <a:pt x="44701" y="599040"/>
                  <a:pt x="0" y="554339"/>
                  <a:pt x="0" y="499198"/>
                </a:cubicBezTo>
                <a:lnTo>
                  <a:pt x="0" y="99842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823" tIns="97823" rIns="97823" bIns="97823" numCol="1" spcCol="1270" anchor="ctr" anchorCtr="0">
            <a:noAutofit/>
          </a:bodyPr>
          <a:lstStyle/>
          <a:p>
            <a:pPr lvl="0" algn="l" defTabSz="800100" rtl="0">
              <a:spcBef>
                <a:spcPct val="0"/>
              </a:spcBef>
              <a:spcAft>
                <a:spcPct val="35000"/>
              </a:spcAft>
            </a:pPr>
            <a:r>
              <a:rPr lang="lt-L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 kiekvieną skirstomuoju tinklu perduotą KWh sumokamas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pasaugojimo</a:t>
            </a:r>
            <a:r>
              <a:rPr lang="lt-L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mokestis</a:t>
            </a:r>
            <a:endParaRPr lang="lt-LT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16">
            <a:extLst>
              <a:ext uri="{FF2B5EF4-FFF2-40B4-BE49-F238E27FC236}">
                <a16:creationId xmlns:a16="http://schemas.microsoft.com/office/drawing/2014/main" id="{7E434D12-3273-4D52-B942-66E76AE49934}"/>
              </a:ext>
            </a:extLst>
          </p:cNvPr>
          <p:cNvSpPr/>
          <p:nvPr/>
        </p:nvSpPr>
        <p:spPr>
          <a:xfrm>
            <a:off x="5191127" y="1821493"/>
            <a:ext cx="3884595" cy="1162402"/>
          </a:xfrm>
          <a:custGeom>
            <a:avLst/>
            <a:gdLst>
              <a:gd name="connsiteX0" fmla="*/ 0 w 8055520"/>
              <a:gd name="connsiteY0" fmla="*/ 99842 h 599040"/>
              <a:gd name="connsiteX1" fmla="*/ 99842 w 8055520"/>
              <a:gd name="connsiteY1" fmla="*/ 0 h 599040"/>
              <a:gd name="connsiteX2" fmla="*/ 7955678 w 8055520"/>
              <a:gd name="connsiteY2" fmla="*/ 0 h 599040"/>
              <a:gd name="connsiteX3" fmla="*/ 8055520 w 8055520"/>
              <a:gd name="connsiteY3" fmla="*/ 99842 h 599040"/>
              <a:gd name="connsiteX4" fmla="*/ 8055520 w 8055520"/>
              <a:gd name="connsiteY4" fmla="*/ 499198 h 599040"/>
              <a:gd name="connsiteX5" fmla="*/ 7955678 w 8055520"/>
              <a:gd name="connsiteY5" fmla="*/ 599040 h 599040"/>
              <a:gd name="connsiteX6" fmla="*/ 99842 w 8055520"/>
              <a:gd name="connsiteY6" fmla="*/ 599040 h 599040"/>
              <a:gd name="connsiteX7" fmla="*/ 0 w 8055520"/>
              <a:gd name="connsiteY7" fmla="*/ 499198 h 599040"/>
              <a:gd name="connsiteX8" fmla="*/ 0 w 8055520"/>
              <a:gd name="connsiteY8" fmla="*/ 99842 h 59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5520" h="599040">
                <a:moveTo>
                  <a:pt x="0" y="99842"/>
                </a:moveTo>
                <a:cubicBezTo>
                  <a:pt x="0" y="44701"/>
                  <a:pt x="44701" y="0"/>
                  <a:pt x="99842" y="0"/>
                </a:cubicBezTo>
                <a:lnTo>
                  <a:pt x="7955678" y="0"/>
                </a:lnTo>
                <a:cubicBezTo>
                  <a:pt x="8010819" y="0"/>
                  <a:pt x="8055520" y="44701"/>
                  <a:pt x="8055520" y="99842"/>
                </a:cubicBezTo>
                <a:lnTo>
                  <a:pt x="8055520" y="499198"/>
                </a:lnTo>
                <a:cubicBezTo>
                  <a:pt x="8055520" y="554339"/>
                  <a:pt x="8010819" y="599040"/>
                  <a:pt x="7955678" y="599040"/>
                </a:cubicBezTo>
                <a:lnTo>
                  <a:pt x="99842" y="599040"/>
                </a:lnTo>
                <a:cubicBezTo>
                  <a:pt x="44701" y="599040"/>
                  <a:pt x="0" y="554339"/>
                  <a:pt x="0" y="499198"/>
                </a:cubicBezTo>
                <a:lnTo>
                  <a:pt x="0" y="99842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823" tIns="97823" rIns="97823" bIns="97823" numCol="1" spcCol="1270" anchor="ctr" anchorCtr="0">
            <a:noAutofit/>
          </a:bodyPr>
          <a:lstStyle/>
          <a:p>
            <a:pPr lvl="0" algn="l" defTabSz="800100" rtl="0">
              <a:spcBef>
                <a:spcPct val="0"/>
              </a:spcBef>
              <a:spcAft>
                <a:spcPct val="35000"/>
              </a:spcAft>
            </a:pPr>
            <a:r>
              <a:rPr lang="lt-L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Vartotojo sąskaitoje ne vartojimo vietoje pagaminta elektros energija yra atimama iš suvartotos elektros energijos kiekio </a:t>
            </a:r>
            <a:endParaRPr lang="lt-LT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80F353-3172-44F0-81EE-93A64B11FB8E}"/>
              </a:ext>
            </a:extLst>
          </p:cNvPr>
          <p:cNvSpPr/>
          <p:nvPr/>
        </p:nvSpPr>
        <p:spPr>
          <a:xfrm>
            <a:off x="192288" y="1374377"/>
            <a:ext cx="8345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60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lt-LT" sz="6000" dirty="0">
              <a:solidFill>
                <a:srgbClr val="633F17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A3511A-0B25-4EBC-B52A-BA17C0B3D370}"/>
              </a:ext>
            </a:extLst>
          </p:cNvPr>
          <p:cNvSpPr/>
          <p:nvPr/>
        </p:nvSpPr>
        <p:spPr>
          <a:xfrm>
            <a:off x="2111342" y="2684070"/>
            <a:ext cx="8345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60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lt-LT" sz="6000" dirty="0">
              <a:solidFill>
                <a:srgbClr val="633F17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CE149F-5251-4D4E-BA62-FF20260BA5FD}"/>
              </a:ext>
            </a:extLst>
          </p:cNvPr>
          <p:cNvSpPr/>
          <p:nvPr/>
        </p:nvSpPr>
        <p:spPr>
          <a:xfrm>
            <a:off x="4631472" y="1683574"/>
            <a:ext cx="8345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6000" dirty="0">
                <a:solidFill>
                  <a:srgbClr val="633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lt-LT" sz="6000" dirty="0">
              <a:solidFill>
                <a:srgbClr val="633F17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7325BFD-C5D3-451D-94C0-474C7725F567}"/>
              </a:ext>
            </a:extLst>
          </p:cNvPr>
          <p:cNvGrpSpPr/>
          <p:nvPr/>
        </p:nvGrpSpPr>
        <p:grpSpPr>
          <a:xfrm>
            <a:off x="2390774" y="5092402"/>
            <a:ext cx="4543425" cy="616992"/>
            <a:chOff x="0" y="265"/>
            <a:chExt cx="2302940" cy="616992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9573A113-1E0B-4D3E-A815-D75450EED318}"/>
                </a:ext>
              </a:extLst>
            </p:cNvPr>
            <p:cNvSpPr/>
            <p:nvPr/>
          </p:nvSpPr>
          <p:spPr>
            <a:xfrm>
              <a:off x="0" y="265"/>
              <a:ext cx="2302940" cy="616992"/>
            </a:xfrm>
            <a:prstGeom prst="roundRect">
              <a:avLst/>
            </a:prstGeom>
            <a:solidFill>
              <a:srgbClr val="BFD73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: Rounded Corners 4">
              <a:extLst>
                <a:ext uri="{FF2B5EF4-FFF2-40B4-BE49-F238E27FC236}">
                  <a16:creationId xmlns:a16="http://schemas.microsoft.com/office/drawing/2014/main" id="{CEF2F237-CE64-443E-8E0D-C5AD4D799989}"/>
                </a:ext>
              </a:extLst>
            </p:cNvPr>
            <p:cNvSpPr txBox="1"/>
            <p:nvPr/>
          </p:nvSpPr>
          <p:spPr>
            <a:xfrm>
              <a:off x="30119" y="30384"/>
              <a:ext cx="2242702" cy="5567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lt-LT" sz="1600" b="1" kern="1200" dirty="0">
                  <a:solidFill>
                    <a:schemeClr val="bg1"/>
                  </a:solidFill>
                </a:rPr>
                <a:t>Įstatymo įsigaliojimas – nuo 2019 m. spalio 1 d.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5935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7196</TotalTime>
  <Words>403</Words>
  <Application>Microsoft Office PowerPoint</Application>
  <PresentationFormat>On-screen Show (4:3)</PresentationFormat>
  <Paragraphs>96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(headings)</vt:lpstr>
      <vt:lpstr>Calibri Light</vt:lpstr>
      <vt:lpstr>Times New Roman</vt:lpstr>
      <vt:lpstr>Office Theme</vt:lpstr>
      <vt:lpstr>PowerPoint Presentation</vt:lpstr>
      <vt:lpstr>Gaminantys vartotojai – ženklus progresas</vt:lpstr>
      <vt:lpstr>Nuosekliai įgyvendinama ilgalaikė gaminančių vartotojų plėtros vizija</vt:lpstr>
      <vt:lpstr>1 etapas: Tapti gaminančiu vartotoju – greita ir paprasta </vt:lpstr>
      <vt:lpstr>2 etapas: Rekordinis finansavimas - nuo 2019 m. </vt:lpstr>
      <vt:lpstr>3 etapas: Esminiai įstatymo projektu atlikti pakeitimai</vt:lpstr>
      <vt:lpstr>3 etapas: Esminiai įstatymo projektu atlikti pakeitimai</vt:lpstr>
      <vt:lpstr>Kaip veiks nuotolinė apskaitos sistema?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</dc:creator>
  <cp:lastModifiedBy>Asta</cp:lastModifiedBy>
  <cp:revision>392</cp:revision>
  <cp:lastPrinted>2018-06-19T08:54:57Z</cp:lastPrinted>
  <dcterms:created xsi:type="dcterms:W3CDTF">2016-04-12T04:42:49Z</dcterms:created>
  <dcterms:modified xsi:type="dcterms:W3CDTF">2019-06-18T12:50:24Z</dcterms:modified>
</cp:coreProperties>
</file>