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handoutMasterIdLst>
    <p:handoutMasterId r:id="rId13"/>
  </p:handoutMasterIdLst>
  <p:sldIdLst>
    <p:sldId id="326" r:id="rId2"/>
    <p:sldId id="334" r:id="rId3"/>
    <p:sldId id="335" r:id="rId4"/>
    <p:sldId id="337" r:id="rId5"/>
    <p:sldId id="338" r:id="rId6"/>
    <p:sldId id="339" r:id="rId7"/>
    <p:sldId id="340" r:id="rId8"/>
    <p:sldId id="341" r:id="rId9"/>
    <p:sldId id="342" r:id="rId10"/>
    <p:sldId id="343" r:id="rId1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D730"/>
    <a:srgbClr val="72AF2F"/>
    <a:srgbClr val="633F17"/>
    <a:srgbClr val="42BDA4"/>
    <a:srgbClr val="6BB737"/>
    <a:srgbClr val="58B836"/>
    <a:srgbClr val="59BC32"/>
    <a:srgbClr val="7ABC32"/>
    <a:srgbClr val="99FF66"/>
    <a:srgbClr val="62B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587272-BE47-40E1-87E3-9905A86D3853}" v="15" dt="2019-04-02T11:44:52.2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62" autoAdjust="0"/>
    <p:restoredTop sz="88187" autoAdjust="0"/>
  </p:normalViewPr>
  <p:slideViewPr>
    <p:cSldViewPr snapToGrid="0">
      <p:cViewPr varScale="1">
        <p:scale>
          <a:sx n="97" d="100"/>
          <a:sy n="97" d="100"/>
        </p:scale>
        <p:origin x="1146"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p:scale>
          <a:sx n="100" d="100"/>
          <a:sy n="100" d="100"/>
        </p:scale>
        <p:origin x="3468" y="-87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6400" cy="497928"/>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sz="quarter" idx="1"/>
          </p:nvPr>
        </p:nvSpPr>
        <p:spPr>
          <a:xfrm>
            <a:off x="3849689" y="2"/>
            <a:ext cx="2946400" cy="497928"/>
          </a:xfrm>
          <a:prstGeom prst="rect">
            <a:avLst/>
          </a:prstGeom>
        </p:spPr>
        <p:txBody>
          <a:bodyPr vert="horz" lIns="91440" tIns="45720" rIns="91440" bIns="45720" rtlCol="0"/>
          <a:lstStyle>
            <a:lvl1pPr algn="r">
              <a:defRPr sz="1200"/>
            </a:lvl1pPr>
          </a:lstStyle>
          <a:p>
            <a:fld id="{50297C8C-C60D-480E-B939-06A82F5F2DFB}" type="datetimeFigureOut">
              <a:rPr lang="lt-LT" smtClean="0"/>
              <a:pPr/>
              <a:t>2019-06-18</a:t>
            </a:fld>
            <a:endParaRPr lang="lt-LT"/>
          </a:p>
        </p:txBody>
      </p:sp>
      <p:sp>
        <p:nvSpPr>
          <p:cNvPr id="4" name="Footer Placeholder 3"/>
          <p:cNvSpPr>
            <a:spLocks noGrp="1"/>
          </p:cNvSpPr>
          <p:nvPr>
            <p:ph type="ftr" sz="quarter" idx="2"/>
          </p:nvPr>
        </p:nvSpPr>
        <p:spPr>
          <a:xfrm>
            <a:off x="0" y="9428710"/>
            <a:ext cx="2946400" cy="497928"/>
          </a:xfrm>
          <a:prstGeom prst="rect">
            <a:avLst/>
          </a:prstGeom>
        </p:spPr>
        <p:txBody>
          <a:bodyPr vert="horz" lIns="91440" tIns="45720" rIns="91440" bIns="45720" rtlCol="0" anchor="b"/>
          <a:lstStyle>
            <a:lvl1pPr algn="l">
              <a:defRPr sz="1200"/>
            </a:lvl1pPr>
          </a:lstStyle>
          <a:p>
            <a:endParaRPr lang="lt-LT"/>
          </a:p>
        </p:txBody>
      </p:sp>
      <p:sp>
        <p:nvSpPr>
          <p:cNvPr id="5" name="Slide Number Placeholder 4"/>
          <p:cNvSpPr>
            <a:spLocks noGrp="1"/>
          </p:cNvSpPr>
          <p:nvPr>
            <p:ph type="sldNum" sz="quarter" idx="3"/>
          </p:nvPr>
        </p:nvSpPr>
        <p:spPr>
          <a:xfrm>
            <a:off x="3849689" y="9428710"/>
            <a:ext cx="2946400" cy="497928"/>
          </a:xfrm>
          <a:prstGeom prst="rect">
            <a:avLst/>
          </a:prstGeom>
        </p:spPr>
        <p:txBody>
          <a:bodyPr vert="horz" lIns="91440" tIns="45720" rIns="91440" bIns="45720" rtlCol="0" anchor="b"/>
          <a:lstStyle>
            <a:lvl1pPr algn="r">
              <a:defRPr sz="1200"/>
            </a:lvl1pPr>
          </a:lstStyle>
          <a:p>
            <a:fld id="{3171CD87-4A45-4157-8ADA-8C7C0E3B566F}" type="slidenum">
              <a:rPr lang="lt-LT" smtClean="0"/>
              <a:pPr/>
              <a:t>‹#›</a:t>
            </a:fld>
            <a:endParaRPr lang="lt-LT"/>
          </a:p>
        </p:txBody>
      </p:sp>
    </p:spTree>
    <p:extLst>
      <p:ext uri="{BB962C8B-B14F-4D97-AF65-F5344CB8AC3E}">
        <p14:creationId xmlns:p14="http://schemas.microsoft.com/office/powerpoint/2010/main" val="143451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5659" cy="498055"/>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50444" y="2"/>
            <a:ext cx="2945659" cy="498055"/>
          </a:xfrm>
          <a:prstGeom prst="rect">
            <a:avLst/>
          </a:prstGeom>
        </p:spPr>
        <p:txBody>
          <a:bodyPr vert="horz" lIns="91440" tIns="45720" rIns="91440" bIns="45720" rtlCol="0"/>
          <a:lstStyle>
            <a:lvl1pPr algn="r">
              <a:defRPr sz="1200"/>
            </a:lvl1pPr>
          </a:lstStyle>
          <a:p>
            <a:fld id="{6FF21E74-4261-4AFD-BCE3-C5659583ED6D}" type="datetimeFigureOut">
              <a:rPr lang="lt-LT" smtClean="0"/>
              <a:pPr/>
              <a:t>2019-06-18</a:t>
            </a:fld>
            <a:endParaRPr lang="lt-LT"/>
          </a:p>
        </p:txBody>
      </p:sp>
      <p:sp>
        <p:nvSpPr>
          <p:cNvPr id="4" name="Slide Image Placeholder 3"/>
          <p:cNvSpPr>
            <a:spLocks noGrp="1" noRot="1" noChangeAspect="1"/>
          </p:cNvSpPr>
          <p:nvPr>
            <p:ph type="sldImg" idx="2"/>
          </p:nvPr>
        </p:nvSpPr>
        <p:spPr>
          <a:xfrm>
            <a:off x="1166813" y="1239838"/>
            <a:ext cx="4464050" cy="3349625"/>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6" name="Footer Placeholder 5"/>
          <p:cNvSpPr>
            <a:spLocks noGrp="1"/>
          </p:cNvSpPr>
          <p:nvPr>
            <p:ph type="ftr" sz="quarter" idx="4"/>
          </p:nvPr>
        </p:nvSpPr>
        <p:spPr>
          <a:xfrm>
            <a:off x="0" y="9428585"/>
            <a:ext cx="2945659" cy="498054"/>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50444" y="9428585"/>
            <a:ext cx="2945659" cy="498054"/>
          </a:xfrm>
          <a:prstGeom prst="rect">
            <a:avLst/>
          </a:prstGeom>
        </p:spPr>
        <p:txBody>
          <a:bodyPr vert="horz" lIns="91440" tIns="45720" rIns="91440" bIns="45720" rtlCol="0" anchor="b"/>
          <a:lstStyle>
            <a:lvl1pPr algn="r">
              <a:defRPr sz="1200"/>
            </a:lvl1pPr>
          </a:lstStyle>
          <a:p>
            <a:fld id="{3C73CDF6-717D-44DF-89E3-86F4F60C3709}" type="slidenum">
              <a:rPr lang="lt-LT" smtClean="0"/>
              <a:pPr/>
              <a:t>‹#›</a:t>
            </a:fld>
            <a:endParaRPr lang="lt-LT"/>
          </a:p>
        </p:txBody>
      </p:sp>
    </p:spTree>
    <p:extLst>
      <p:ext uri="{BB962C8B-B14F-4D97-AF65-F5344CB8AC3E}">
        <p14:creationId xmlns:p14="http://schemas.microsoft.com/office/powerpoint/2010/main" val="307082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5"/>
          </p:nvPr>
        </p:nvSpPr>
        <p:spPr/>
        <p:txBody>
          <a:bodyPr/>
          <a:lstStyle/>
          <a:p>
            <a:fld id="{3C73CDF6-717D-44DF-89E3-86F4F60C3709}" type="slidenum">
              <a:rPr lang="lt-LT" smtClean="0"/>
              <a:pPr/>
              <a:t>1</a:t>
            </a:fld>
            <a:endParaRPr lang="lt-LT"/>
          </a:p>
        </p:txBody>
      </p:sp>
    </p:spTree>
    <p:extLst>
      <p:ext uri="{BB962C8B-B14F-4D97-AF65-F5344CB8AC3E}">
        <p14:creationId xmlns:p14="http://schemas.microsoft.com/office/powerpoint/2010/main" val="36151959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just">
              <a:spcBef>
                <a:spcPts val="600"/>
              </a:spcBef>
              <a:spcAft>
                <a:spcPts val="600"/>
              </a:spcAft>
              <a:buFont typeface="Arial" panose="020B0604020202020204" pitchFamily="34" charset="0"/>
              <a:buNone/>
            </a:pPr>
            <a:endParaRPr lang="lt-LT" sz="12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1EEA13F-54CC-4C9B-8D0F-40E9F7992FA8}" type="slidenum">
              <a:rPr kumimoji="0" lang="lt-L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lt-LT"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50719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pPr>
              <a:defRPr/>
            </a:pPr>
            <a:fld id="{91EEA13F-54CC-4C9B-8D0F-40E9F7992FA8}" type="slidenum">
              <a:rPr lang="lt-LT" smtClean="0"/>
              <a:pPr>
                <a:defRPr/>
              </a:pPr>
              <a:t>2</a:t>
            </a:fld>
            <a:endParaRPr lang="lt-LT" dirty="0"/>
          </a:p>
        </p:txBody>
      </p:sp>
    </p:spTree>
    <p:extLst>
      <p:ext uri="{BB962C8B-B14F-4D97-AF65-F5344CB8AC3E}">
        <p14:creationId xmlns:p14="http://schemas.microsoft.com/office/powerpoint/2010/main" val="444396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pPr>
              <a:defRPr/>
            </a:pPr>
            <a:fld id="{91EEA13F-54CC-4C9B-8D0F-40E9F7992FA8}" type="slidenum">
              <a:rPr lang="lt-LT" smtClean="0"/>
              <a:pPr>
                <a:defRPr/>
              </a:pPr>
              <a:t>3</a:t>
            </a:fld>
            <a:endParaRPr lang="lt-LT" dirty="0"/>
          </a:p>
        </p:txBody>
      </p:sp>
    </p:spTree>
    <p:extLst>
      <p:ext uri="{BB962C8B-B14F-4D97-AF65-F5344CB8AC3E}">
        <p14:creationId xmlns:p14="http://schemas.microsoft.com/office/powerpoint/2010/main" val="2506288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pPr>
              <a:defRPr/>
            </a:pPr>
            <a:fld id="{91EEA13F-54CC-4C9B-8D0F-40E9F7992FA8}" type="slidenum">
              <a:rPr lang="lt-LT" smtClean="0"/>
              <a:pPr>
                <a:defRPr/>
              </a:pPr>
              <a:t>4</a:t>
            </a:fld>
            <a:endParaRPr lang="lt-LT" dirty="0"/>
          </a:p>
        </p:txBody>
      </p:sp>
    </p:spTree>
    <p:extLst>
      <p:ext uri="{BB962C8B-B14F-4D97-AF65-F5344CB8AC3E}">
        <p14:creationId xmlns:p14="http://schemas.microsoft.com/office/powerpoint/2010/main" val="3134490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pPr>
              <a:defRPr/>
            </a:pPr>
            <a:fld id="{91EEA13F-54CC-4C9B-8D0F-40E9F7992FA8}" type="slidenum">
              <a:rPr lang="lt-LT" smtClean="0"/>
              <a:pPr>
                <a:defRPr/>
              </a:pPr>
              <a:t>5</a:t>
            </a:fld>
            <a:endParaRPr lang="lt-LT" dirty="0"/>
          </a:p>
        </p:txBody>
      </p:sp>
    </p:spTree>
    <p:extLst>
      <p:ext uri="{BB962C8B-B14F-4D97-AF65-F5344CB8AC3E}">
        <p14:creationId xmlns:p14="http://schemas.microsoft.com/office/powerpoint/2010/main" val="2894532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pPr>
              <a:defRPr/>
            </a:pPr>
            <a:fld id="{91EEA13F-54CC-4C9B-8D0F-40E9F7992FA8}" type="slidenum">
              <a:rPr lang="lt-LT" smtClean="0"/>
              <a:pPr>
                <a:defRPr/>
              </a:pPr>
              <a:t>6</a:t>
            </a:fld>
            <a:endParaRPr lang="lt-LT" dirty="0"/>
          </a:p>
        </p:txBody>
      </p:sp>
    </p:spTree>
    <p:extLst>
      <p:ext uri="{BB962C8B-B14F-4D97-AF65-F5344CB8AC3E}">
        <p14:creationId xmlns:p14="http://schemas.microsoft.com/office/powerpoint/2010/main" val="130605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pPr>
              <a:defRPr/>
            </a:pPr>
            <a:fld id="{91EEA13F-54CC-4C9B-8D0F-40E9F7992FA8}" type="slidenum">
              <a:rPr lang="lt-LT" smtClean="0"/>
              <a:pPr>
                <a:defRPr/>
              </a:pPr>
              <a:t>7</a:t>
            </a:fld>
            <a:endParaRPr lang="lt-LT" dirty="0"/>
          </a:p>
        </p:txBody>
      </p:sp>
    </p:spTree>
    <p:extLst>
      <p:ext uri="{BB962C8B-B14F-4D97-AF65-F5344CB8AC3E}">
        <p14:creationId xmlns:p14="http://schemas.microsoft.com/office/powerpoint/2010/main" val="2128805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pPr>
              <a:defRPr/>
            </a:pPr>
            <a:fld id="{91EEA13F-54CC-4C9B-8D0F-40E9F7992FA8}" type="slidenum">
              <a:rPr lang="lt-LT" smtClean="0"/>
              <a:pPr>
                <a:defRPr/>
              </a:pPr>
              <a:t>8</a:t>
            </a:fld>
            <a:endParaRPr lang="lt-LT" dirty="0"/>
          </a:p>
        </p:txBody>
      </p:sp>
    </p:spTree>
    <p:extLst>
      <p:ext uri="{BB962C8B-B14F-4D97-AF65-F5344CB8AC3E}">
        <p14:creationId xmlns:p14="http://schemas.microsoft.com/office/powerpoint/2010/main" val="33415835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pPr>
              <a:defRPr/>
            </a:pPr>
            <a:fld id="{91EEA13F-54CC-4C9B-8D0F-40E9F7992FA8}" type="slidenum">
              <a:rPr lang="lt-LT" smtClean="0"/>
              <a:pPr>
                <a:defRPr/>
              </a:pPr>
              <a:t>9</a:t>
            </a:fld>
            <a:endParaRPr lang="lt-LT" dirty="0"/>
          </a:p>
        </p:txBody>
      </p:sp>
    </p:spTree>
    <p:extLst>
      <p:ext uri="{BB962C8B-B14F-4D97-AF65-F5344CB8AC3E}">
        <p14:creationId xmlns:p14="http://schemas.microsoft.com/office/powerpoint/2010/main" val="3658103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4209806-934D-4F9D-BE61-64715C043FFE}" type="slidenum">
              <a:rPr lang="lt-LT" smtClean="0"/>
              <a:pPr/>
              <a:t>‹#›</a:t>
            </a:fld>
            <a:endParaRPr lang="lt-LT"/>
          </a:p>
        </p:txBody>
      </p:sp>
    </p:spTree>
    <p:extLst>
      <p:ext uri="{BB962C8B-B14F-4D97-AF65-F5344CB8AC3E}">
        <p14:creationId xmlns:p14="http://schemas.microsoft.com/office/powerpoint/2010/main" val="1039134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4209806-934D-4F9D-BE61-64715C043FFE}" type="slidenum">
              <a:rPr lang="lt-LT" smtClean="0"/>
              <a:pPr/>
              <a:t>‹#›</a:t>
            </a:fld>
            <a:endParaRPr lang="lt-LT"/>
          </a:p>
        </p:txBody>
      </p:sp>
    </p:spTree>
    <p:extLst>
      <p:ext uri="{BB962C8B-B14F-4D97-AF65-F5344CB8AC3E}">
        <p14:creationId xmlns:p14="http://schemas.microsoft.com/office/powerpoint/2010/main" val="1581411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4209806-934D-4F9D-BE61-64715C043FFE}" type="slidenum">
              <a:rPr lang="lt-LT" smtClean="0"/>
              <a:pPr/>
              <a:t>‹#›</a:t>
            </a:fld>
            <a:endParaRPr lang="lt-LT"/>
          </a:p>
        </p:txBody>
      </p:sp>
    </p:spTree>
    <p:extLst>
      <p:ext uri="{BB962C8B-B14F-4D97-AF65-F5344CB8AC3E}">
        <p14:creationId xmlns:p14="http://schemas.microsoft.com/office/powerpoint/2010/main" val="1193969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lstStyle>
            <a:lvl1pPr marL="461963" indent="0" algn="l">
              <a:defRPr sz="2400">
                <a:latin typeface="Calibri" panose="020F0502020204030204" pitchFamily="34" charset="0"/>
              </a:defRPr>
            </a:lvl1pPr>
          </a:lstStyle>
          <a:p>
            <a:r>
              <a:rPr lang="en-US" dirty="0"/>
              <a:t>Click to edit Master title style</a:t>
            </a:r>
            <a:endParaRPr lang="lt-LT" dirty="0"/>
          </a:p>
        </p:txBody>
      </p:sp>
      <p:sp>
        <p:nvSpPr>
          <p:cNvPr id="6" name="Rectangle 6"/>
          <p:cNvSpPr>
            <a:spLocks noGrp="1" noChangeArrowheads="1"/>
          </p:cNvSpPr>
          <p:nvPr>
            <p:ph type="sldNum" sz="quarter" idx="12"/>
          </p:nvPr>
        </p:nvSpPr>
        <p:spPr>
          <a:xfrm>
            <a:off x="6758880" y="6411000"/>
            <a:ext cx="2133600" cy="447000"/>
          </a:xfrm>
          <a:ln/>
        </p:spPr>
        <p:txBody>
          <a:bodyPr anchor="ctr"/>
          <a:lstStyle>
            <a:lvl1pPr>
              <a:defRPr sz="1000"/>
            </a:lvl1pPr>
          </a:lstStyle>
          <a:p>
            <a:pPr>
              <a:defRPr/>
            </a:pPr>
            <a:fld id="{946226C6-D803-43B3-B5EA-F2434415298E}" type="slidenum">
              <a:rPr lang="lt-LT" altLang="lt-LT" smtClean="0"/>
              <a:pPr>
                <a:defRPr/>
              </a:pPr>
              <a:t>‹#›</a:t>
            </a:fld>
            <a:endParaRPr lang="lt-LT" altLang="lt-LT" dirty="0"/>
          </a:p>
        </p:txBody>
      </p:sp>
      <p:pic>
        <p:nvPicPr>
          <p:cNvPr id="7" name="Picture 6" descr="Lietuvos Respublikos energetikos ministerija - Google Chrome"/>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58383" y="6476679"/>
            <a:ext cx="2794001" cy="304800"/>
          </a:xfrm>
          <a:prstGeom prst="rect">
            <a:avLst/>
          </a:prstGeom>
        </p:spPr>
      </p:pic>
      <p:sp>
        <p:nvSpPr>
          <p:cNvPr id="8" name="Rectangle 7"/>
          <p:cNvSpPr/>
          <p:nvPr userDrawn="1"/>
        </p:nvSpPr>
        <p:spPr>
          <a:xfrm>
            <a:off x="-1373" y="6337097"/>
            <a:ext cx="3027337" cy="7390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9" name="Rectangle 8"/>
          <p:cNvSpPr/>
          <p:nvPr userDrawn="1"/>
        </p:nvSpPr>
        <p:spPr>
          <a:xfrm>
            <a:off x="3025964" y="6337097"/>
            <a:ext cx="6118036" cy="7390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cxnSp>
        <p:nvCxnSpPr>
          <p:cNvPr id="13" name="Straight Connector 12"/>
          <p:cNvCxnSpPr/>
          <p:nvPr userDrawn="1"/>
        </p:nvCxnSpPr>
        <p:spPr>
          <a:xfrm>
            <a:off x="158383" y="1052736"/>
            <a:ext cx="87340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angle 2"/>
          <p:cNvSpPr/>
          <p:nvPr userDrawn="1"/>
        </p:nvSpPr>
        <p:spPr>
          <a:xfrm>
            <a:off x="0" y="0"/>
            <a:ext cx="158383" cy="1052736"/>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4" name="TextBox 3"/>
          <p:cNvSpPr txBox="1"/>
          <p:nvPr userDrawn="1"/>
        </p:nvSpPr>
        <p:spPr>
          <a:xfrm>
            <a:off x="444689" y="6504480"/>
            <a:ext cx="3286125" cy="276999"/>
          </a:xfrm>
          <a:prstGeom prst="rect">
            <a:avLst/>
          </a:prstGeom>
          <a:solidFill>
            <a:schemeClr val="bg1"/>
          </a:solidFill>
        </p:spPr>
        <p:txBody>
          <a:bodyPr wrap="square" rtlCol="0">
            <a:spAutoFit/>
          </a:bodyPr>
          <a:lstStyle/>
          <a:p>
            <a:r>
              <a:rPr lang="lt-LT" sz="1200" dirty="0"/>
              <a:t>Lietuvos Respublikos</a:t>
            </a:r>
            <a:r>
              <a:rPr lang="lt-LT" sz="1200" baseline="0" dirty="0"/>
              <a:t> energetikos ministerija</a:t>
            </a:r>
            <a:endParaRPr lang="lt-LT" sz="1200" dirty="0"/>
          </a:p>
        </p:txBody>
      </p:sp>
    </p:spTree>
    <p:extLst>
      <p:ext uri="{BB962C8B-B14F-4D97-AF65-F5344CB8AC3E}">
        <p14:creationId xmlns:p14="http://schemas.microsoft.com/office/powerpoint/2010/main" val="1796216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4209806-934D-4F9D-BE61-64715C043FFE}" type="slidenum">
              <a:rPr lang="lt-LT" smtClean="0"/>
              <a:pPr/>
              <a:t>‹#›</a:t>
            </a:fld>
            <a:endParaRPr lang="lt-LT"/>
          </a:p>
        </p:txBody>
      </p:sp>
    </p:spTree>
    <p:extLst>
      <p:ext uri="{BB962C8B-B14F-4D97-AF65-F5344CB8AC3E}">
        <p14:creationId xmlns:p14="http://schemas.microsoft.com/office/powerpoint/2010/main" val="3946186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4209806-934D-4F9D-BE61-64715C043FFE}" type="slidenum">
              <a:rPr lang="lt-LT" smtClean="0"/>
              <a:pPr/>
              <a:t>‹#›</a:t>
            </a:fld>
            <a:endParaRPr lang="lt-LT"/>
          </a:p>
        </p:txBody>
      </p:sp>
    </p:spTree>
    <p:extLst>
      <p:ext uri="{BB962C8B-B14F-4D97-AF65-F5344CB8AC3E}">
        <p14:creationId xmlns:p14="http://schemas.microsoft.com/office/powerpoint/2010/main" val="2267004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4209806-934D-4F9D-BE61-64715C043FFE}" type="slidenum">
              <a:rPr lang="lt-LT" smtClean="0"/>
              <a:pPr/>
              <a:t>‹#›</a:t>
            </a:fld>
            <a:endParaRPr lang="lt-LT"/>
          </a:p>
        </p:txBody>
      </p:sp>
    </p:spTree>
    <p:extLst>
      <p:ext uri="{BB962C8B-B14F-4D97-AF65-F5344CB8AC3E}">
        <p14:creationId xmlns:p14="http://schemas.microsoft.com/office/powerpoint/2010/main" val="2630940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C4209806-934D-4F9D-BE61-64715C043FFE}" type="slidenum">
              <a:rPr lang="lt-LT" smtClean="0"/>
              <a:pPr/>
              <a:t>‹#›</a:t>
            </a:fld>
            <a:endParaRPr lang="lt-LT"/>
          </a:p>
        </p:txBody>
      </p:sp>
    </p:spTree>
    <p:extLst>
      <p:ext uri="{BB962C8B-B14F-4D97-AF65-F5344CB8AC3E}">
        <p14:creationId xmlns:p14="http://schemas.microsoft.com/office/powerpoint/2010/main" val="1237057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C4209806-934D-4F9D-BE61-64715C043FFE}" type="slidenum">
              <a:rPr lang="lt-LT" smtClean="0"/>
              <a:pPr/>
              <a:t>‹#›</a:t>
            </a:fld>
            <a:endParaRPr lang="lt-LT"/>
          </a:p>
        </p:txBody>
      </p:sp>
    </p:spTree>
    <p:extLst>
      <p:ext uri="{BB962C8B-B14F-4D97-AF65-F5344CB8AC3E}">
        <p14:creationId xmlns:p14="http://schemas.microsoft.com/office/powerpoint/2010/main" val="507070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C4209806-934D-4F9D-BE61-64715C043FFE}" type="slidenum">
              <a:rPr lang="lt-LT" smtClean="0"/>
              <a:pPr/>
              <a:t>‹#›</a:t>
            </a:fld>
            <a:endParaRPr lang="lt-LT"/>
          </a:p>
        </p:txBody>
      </p:sp>
    </p:spTree>
    <p:extLst>
      <p:ext uri="{BB962C8B-B14F-4D97-AF65-F5344CB8AC3E}">
        <p14:creationId xmlns:p14="http://schemas.microsoft.com/office/powerpoint/2010/main" val="281878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4209806-934D-4F9D-BE61-64715C043FFE}" type="slidenum">
              <a:rPr lang="lt-LT" smtClean="0"/>
              <a:pPr/>
              <a:t>‹#›</a:t>
            </a:fld>
            <a:endParaRPr lang="lt-LT"/>
          </a:p>
        </p:txBody>
      </p:sp>
    </p:spTree>
    <p:extLst>
      <p:ext uri="{BB962C8B-B14F-4D97-AF65-F5344CB8AC3E}">
        <p14:creationId xmlns:p14="http://schemas.microsoft.com/office/powerpoint/2010/main" val="3158838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4209806-934D-4F9D-BE61-64715C043FFE}" type="slidenum">
              <a:rPr lang="lt-LT" smtClean="0"/>
              <a:pPr/>
              <a:t>‹#›</a:t>
            </a:fld>
            <a:endParaRPr lang="lt-LT"/>
          </a:p>
        </p:txBody>
      </p:sp>
    </p:spTree>
    <p:extLst>
      <p:ext uri="{BB962C8B-B14F-4D97-AF65-F5344CB8AC3E}">
        <p14:creationId xmlns:p14="http://schemas.microsoft.com/office/powerpoint/2010/main" val="4032090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lt-L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209806-934D-4F9D-BE61-64715C043FFE}" type="slidenum">
              <a:rPr lang="lt-LT" smtClean="0"/>
              <a:pPr/>
              <a:t>‹#›</a:t>
            </a:fld>
            <a:endParaRPr lang="lt-LT"/>
          </a:p>
        </p:txBody>
      </p:sp>
    </p:spTree>
    <p:extLst>
      <p:ext uri="{BB962C8B-B14F-4D97-AF65-F5344CB8AC3E}">
        <p14:creationId xmlns:p14="http://schemas.microsoft.com/office/powerpoint/2010/main" val="28523470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hyperlink" Target="mailto:sergej.garbar@enmin.l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980753" y="1"/>
            <a:ext cx="7247039" cy="4098664"/>
          </a:xfrm>
          <a:prstGeom prst="rect">
            <a:avLst/>
          </a:prstGeom>
        </p:spPr>
      </p:pic>
      <p:sp>
        <p:nvSpPr>
          <p:cNvPr id="2" name="Slide Number Placeholder 1"/>
          <p:cNvSpPr>
            <a:spLocks noGrp="1"/>
          </p:cNvSpPr>
          <p:nvPr>
            <p:ph type="sldNum" sz="quarter" idx="12"/>
          </p:nvPr>
        </p:nvSpPr>
        <p:spPr/>
        <p:txBody>
          <a:bodyPr/>
          <a:lstStyle/>
          <a:p>
            <a:endParaRPr lang="lt-LT" dirty="0"/>
          </a:p>
        </p:txBody>
      </p:sp>
      <p:sp>
        <p:nvSpPr>
          <p:cNvPr id="3" name="Rectangle 2"/>
          <p:cNvSpPr/>
          <p:nvPr/>
        </p:nvSpPr>
        <p:spPr>
          <a:xfrm>
            <a:off x="1798820" y="620819"/>
            <a:ext cx="5666281" cy="2308324"/>
          </a:xfrm>
          <a:prstGeom prst="rect">
            <a:avLst/>
          </a:prstGeom>
        </p:spPr>
        <p:txBody>
          <a:bodyPr wrap="square">
            <a:spAutoFit/>
          </a:bodyPr>
          <a:lstStyle/>
          <a:p>
            <a:pPr algn="ctr"/>
            <a:r>
              <a:rPr lang="en-US" sz="3600" dirty="0">
                <a:solidFill>
                  <a:schemeClr val="bg1"/>
                </a:solidFill>
                <a:latin typeface="Arial" panose="020B0604020202020204" pitchFamily="34" charset="0"/>
                <a:ea typeface="Times New Roman" panose="02020603050405020304" pitchFamily="18" charset="0"/>
                <a:cs typeface="Arial" panose="020B0604020202020204" pitchFamily="34" charset="0"/>
              </a:rPr>
              <a:t>GAMINAN</a:t>
            </a:r>
            <a:r>
              <a:rPr lang="lt-LT" sz="3600" dirty="0">
                <a:solidFill>
                  <a:schemeClr val="bg1"/>
                </a:solidFill>
                <a:latin typeface="Arial" panose="020B0604020202020204" pitchFamily="34" charset="0"/>
                <a:ea typeface="Times New Roman" panose="02020603050405020304" pitchFamily="18" charset="0"/>
                <a:cs typeface="Arial" panose="020B0604020202020204" pitchFamily="34" charset="0"/>
              </a:rPr>
              <a:t>ČIŲ VARTOTOJŲ TEISINIO REGLAMENTAVIMO</a:t>
            </a:r>
            <a:r>
              <a:rPr lang="en-US" sz="3600" dirty="0">
                <a:solidFill>
                  <a:srgbClr val="BFD730"/>
                </a:solidFill>
                <a:latin typeface="Arial" panose="020B0604020202020204" pitchFamily="34" charset="0"/>
                <a:ea typeface="Times New Roman" panose="02020603050405020304" pitchFamily="18" charset="0"/>
                <a:cs typeface="Arial" panose="020B0604020202020204" pitchFamily="34" charset="0"/>
              </a:rPr>
              <a:t> </a:t>
            </a:r>
            <a:r>
              <a:rPr lang="lt-LT" sz="3600" b="1" dirty="0">
                <a:solidFill>
                  <a:srgbClr val="BFD730"/>
                </a:solidFill>
                <a:latin typeface="Arial" panose="020B0604020202020204" pitchFamily="34" charset="0"/>
                <a:ea typeface="Times New Roman" panose="02020603050405020304" pitchFamily="18" charset="0"/>
                <a:cs typeface="Arial" panose="020B0604020202020204" pitchFamily="34" charset="0"/>
              </a:rPr>
              <a:t>PASIKEITIMAI</a:t>
            </a:r>
            <a:endParaRPr lang="lt-LT" sz="3600" b="1" dirty="0">
              <a:solidFill>
                <a:srgbClr val="BFD730"/>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4" cstate="print"/>
          <a:stretch>
            <a:fillRect/>
          </a:stretch>
        </p:blipFill>
        <p:spPr>
          <a:xfrm>
            <a:off x="377719" y="4299936"/>
            <a:ext cx="4775195" cy="1533497"/>
          </a:xfrm>
          <a:prstGeom prst="rect">
            <a:avLst/>
          </a:prstGeom>
        </p:spPr>
      </p:pic>
      <p:sp>
        <p:nvSpPr>
          <p:cNvPr id="7" name="Subtitle 2"/>
          <p:cNvSpPr txBox="1">
            <a:spLocks/>
          </p:cNvSpPr>
          <p:nvPr/>
        </p:nvSpPr>
        <p:spPr>
          <a:xfrm>
            <a:off x="4007058" y="5617185"/>
            <a:ext cx="4901783" cy="835037"/>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R="0" lvl="0" indent="0" fontAlgn="auto">
              <a:lnSpc>
                <a:spcPct val="100000"/>
              </a:lnSpc>
              <a:spcBef>
                <a:spcPct val="20000"/>
              </a:spcBef>
              <a:spcAft>
                <a:spcPts val="0"/>
              </a:spcAft>
              <a:buClrTx/>
              <a:buSzTx/>
              <a:buFont typeface="Arial" pitchFamily="34" charset="0"/>
              <a:buNone/>
              <a:tabLst/>
              <a:defRPr/>
            </a:pPr>
            <a:r>
              <a:rPr lang="lt-LT" sz="2000" b="1" dirty="0">
                <a:solidFill>
                  <a:schemeClr val="tx1"/>
                </a:solidFill>
                <a:latin typeface="calibri (headings)"/>
                <a:ea typeface="+mj-ea"/>
                <a:cs typeface="+mj-cs"/>
              </a:rPr>
              <a:t>            Sergej GARBAR</a:t>
            </a:r>
          </a:p>
          <a:p>
            <a:pPr marR="0" lvl="0" indent="0" fontAlgn="auto">
              <a:lnSpc>
                <a:spcPct val="100000"/>
              </a:lnSpc>
              <a:spcBef>
                <a:spcPct val="20000"/>
              </a:spcBef>
              <a:spcAft>
                <a:spcPts val="0"/>
              </a:spcAft>
              <a:buClrTx/>
              <a:buSzTx/>
              <a:buFont typeface="Arial" pitchFamily="34" charset="0"/>
              <a:buNone/>
              <a:tabLst/>
              <a:defRPr/>
            </a:pPr>
            <a:r>
              <a:rPr lang="lt-LT" sz="2000" b="1" dirty="0">
                <a:solidFill>
                  <a:schemeClr val="tx1"/>
                </a:solidFill>
                <a:latin typeface="calibri (headings)"/>
                <a:ea typeface="+mj-ea"/>
                <a:cs typeface="+mj-cs"/>
              </a:rPr>
              <a:t>               </a:t>
            </a:r>
            <a:r>
              <a:rPr lang="lt-LT" sz="1700" dirty="0">
                <a:solidFill>
                  <a:schemeClr val="tx1"/>
                </a:solidFill>
                <a:latin typeface="calibri (headings)"/>
                <a:ea typeface="+mj-ea"/>
                <a:cs typeface="+mj-cs"/>
              </a:rPr>
              <a:t>Klimato kaitos valdymo grupė</a:t>
            </a:r>
          </a:p>
        </p:txBody>
      </p:sp>
    </p:spTree>
    <p:extLst>
      <p:ext uri="{BB962C8B-B14F-4D97-AF65-F5344CB8AC3E}">
        <p14:creationId xmlns:p14="http://schemas.microsoft.com/office/powerpoint/2010/main" val="3944376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10650" y="2422358"/>
            <a:ext cx="8427618" cy="1052513"/>
          </a:xfrm>
        </p:spPr>
        <p:txBody>
          <a:bodyPr>
            <a:normAutofit/>
          </a:bodyPr>
          <a:lstStyle/>
          <a:p>
            <a:pPr algn="ctr"/>
            <a:r>
              <a:rPr lang="lt-LT" sz="2800" b="1" dirty="0">
                <a:solidFill>
                  <a:srgbClr val="72AF2F"/>
                </a:solidFill>
                <a:latin typeface="Arial" panose="020B0604020202020204" pitchFamily="34" charset="0"/>
                <a:cs typeface="Arial" panose="020B0604020202020204" pitchFamily="34" charset="0"/>
              </a:rPr>
              <a:t>Bendraukime</a:t>
            </a:r>
          </a:p>
        </p:txBody>
      </p:sp>
      <p:sp>
        <p:nvSpPr>
          <p:cNvPr id="4" name="Title 1"/>
          <p:cNvSpPr txBox="1">
            <a:spLocks/>
          </p:cNvSpPr>
          <p:nvPr/>
        </p:nvSpPr>
        <p:spPr>
          <a:xfrm>
            <a:off x="682625" y="1496291"/>
            <a:ext cx="7772400" cy="4384963"/>
          </a:xfrm>
          <a:prstGeom prst="rect">
            <a:avLst/>
          </a:prstGeom>
        </p:spPr>
        <p:txBody>
          <a:bodyPr vert="horz" lIns="91440" tIns="45720" rIns="91440" bIns="45720" rtlCol="0" anchor="t">
            <a:normAutofit/>
          </a:bodyPr>
          <a:lstStyle>
            <a:lvl1pPr marL="461963" indent="0" algn="l" defTabSz="914400" rtl="0" eaLnBrk="1" latinLnBrk="0" hangingPunct="1">
              <a:lnSpc>
                <a:spcPct val="90000"/>
              </a:lnSpc>
              <a:spcBef>
                <a:spcPct val="0"/>
              </a:spcBef>
              <a:buNone/>
              <a:defRPr sz="2400" kern="1200">
                <a:solidFill>
                  <a:schemeClr val="tx1"/>
                </a:solidFill>
                <a:latin typeface="Calibri" panose="020F050202020403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lt-LT" sz="1800" b="0" i="1" u="none" strike="noStrike" kern="1200" cap="none" spc="0" normalizeH="0" baseline="0" noProof="0" dirty="0">
              <a:ln>
                <a:noFill/>
              </a:ln>
              <a:solidFill>
                <a:prstClr val="black"/>
              </a:solidFill>
              <a:effectLst/>
              <a:uLnTx/>
              <a:uFillTx/>
              <a:latin typeface="Calibri"/>
              <a:ea typeface="+mj-ea"/>
              <a:cs typeface="+mj-cs"/>
            </a:endParaRPr>
          </a:p>
        </p:txBody>
      </p:sp>
      <p:sp>
        <p:nvSpPr>
          <p:cNvPr id="2049" name="Rectangle 1"/>
          <p:cNvSpPr>
            <a:spLocks noChangeArrowheads="1"/>
          </p:cNvSpPr>
          <p:nvPr/>
        </p:nvSpPr>
        <p:spPr bwMode="auto">
          <a:xfrm>
            <a:off x="866274" y="3570102"/>
            <a:ext cx="51816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lt-LT" sz="1800" b="1" i="0" u="none" strike="noStrike" kern="1200" cap="none" spc="0" normalizeH="0" baseline="0" noProof="0" dirty="0">
                <a:ln>
                  <a:noFill/>
                </a:ln>
                <a:solidFill>
                  <a:prstClr val="black"/>
                </a:solidFill>
                <a:effectLst/>
                <a:uLnTx/>
                <a:uFillTx/>
                <a:latin typeface="Calibri" pitchFamily="34" charset="0"/>
                <a:ea typeface="Times New Roman" pitchFamily="18" charset="0"/>
                <a:cs typeface="Calibri" pitchFamily="34" charset="0"/>
              </a:rPr>
              <a:t>Sergej GARBAR</a:t>
            </a:r>
            <a:endParaRPr kumimoji="0" lang="lt-LT"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lt-LT" sz="1800" b="0" i="0" u="none" strike="noStrike" kern="1200" cap="none" spc="0" normalizeH="0" baseline="0" noProof="0" dirty="0">
                <a:ln>
                  <a:noFill/>
                </a:ln>
                <a:solidFill>
                  <a:prstClr val="black"/>
                </a:solidFill>
                <a:effectLst/>
                <a:uLnTx/>
                <a:uFillTx/>
                <a:latin typeface="Calibri" pitchFamily="34" charset="0"/>
                <a:ea typeface="Times New Roman" pitchFamily="18" charset="0"/>
                <a:cs typeface="Calibri" pitchFamily="34" charset="0"/>
              </a:rPr>
              <a:t>Klimato kaitos valdymo grupė</a:t>
            </a:r>
            <a:endParaRPr kumimoji="0" lang="lt-LT"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lt-LT" sz="1800" b="0" i="0" u="none" strike="noStrike" kern="1200" cap="none" spc="0" normalizeH="0" baseline="0" noProof="0" dirty="0">
              <a:ln>
                <a:noFill/>
              </a:ln>
              <a:solidFill>
                <a:prstClr val="black"/>
              </a:solidFill>
              <a:effectLst/>
              <a:uLnTx/>
              <a:uFillTx/>
              <a:latin typeface="Calibri" pitchFamily="34" charset="0"/>
              <a:ea typeface="Times New Roman" pitchFamily="18"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lt-LT" sz="1800" b="0" i="0" u="none" strike="noStrike" kern="1200" cap="none" spc="0" normalizeH="0" baseline="0" noProof="0" dirty="0">
                <a:ln>
                  <a:noFill/>
                </a:ln>
                <a:solidFill>
                  <a:prstClr val="black"/>
                </a:solidFill>
                <a:effectLst/>
                <a:uLnTx/>
                <a:uFillTx/>
                <a:latin typeface="Calibri" pitchFamily="34" charset="0"/>
                <a:ea typeface="Times New Roman" pitchFamily="18" charset="0"/>
                <a:cs typeface="Calibri" pitchFamily="34" charset="0"/>
              </a:rPr>
              <a:t>Lietuvos Respublikos energetikos ministerija</a:t>
            </a:r>
            <a:endParaRPr kumimoji="0" lang="lt-LT"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lt-LT" sz="1800" b="0" i="0" u="none" strike="noStrike" kern="1200" cap="none" spc="0" normalizeH="0" baseline="0" noProof="0" dirty="0">
                <a:ln>
                  <a:noFill/>
                </a:ln>
                <a:solidFill>
                  <a:prstClr val="black"/>
                </a:solidFill>
                <a:effectLst/>
                <a:uLnTx/>
                <a:uFillTx/>
                <a:latin typeface="Calibri" pitchFamily="34" charset="0"/>
                <a:ea typeface="Times New Roman" pitchFamily="18" charset="0"/>
                <a:cs typeface="Calibri" pitchFamily="34" charset="0"/>
              </a:rPr>
              <a:t>Gedimino pr. 38, 01104 Vilnius</a:t>
            </a:r>
            <a:endParaRPr kumimoji="0" lang="lt-LT"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lt-LT" sz="1800" b="0" i="0" u="none" strike="noStrike" kern="1200" cap="none" spc="0" normalizeH="0" baseline="0" noProof="0" dirty="0">
                <a:ln>
                  <a:noFill/>
                </a:ln>
                <a:solidFill>
                  <a:prstClr val="black"/>
                </a:solidFill>
                <a:effectLst/>
                <a:uLnTx/>
                <a:uFillTx/>
                <a:latin typeface="Calibri" pitchFamily="34" charset="0"/>
                <a:ea typeface="Times New Roman" pitchFamily="18" charset="0"/>
                <a:cs typeface="Calibri" pitchFamily="34" charset="0"/>
              </a:rPr>
              <a:t>Tel. (8 5) 203 4667, </a:t>
            </a:r>
            <a:r>
              <a:rPr kumimoji="0" lang="lt-LT" sz="1800" b="0" i="0" u="none" strike="noStrike" kern="1200" cap="none" spc="0" normalizeH="0" baseline="0" noProof="0" dirty="0" err="1">
                <a:ln>
                  <a:noFill/>
                </a:ln>
                <a:solidFill>
                  <a:prstClr val="black"/>
                </a:solidFill>
                <a:effectLst/>
                <a:uLnTx/>
                <a:uFillTx/>
                <a:latin typeface="Calibri" pitchFamily="34" charset="0"/>
                <a:ea typeface="Times New Roman" pitchFamily="18" charset="0"/>
                <a:cs typeface="Calibri" pitchFamily="34" charset="0"/>
              </a:rPr>
              <a:t>papild</a:t>
            </a:r>
            <a:r>
              <a:rPr kumimoji="0" lang="lt-LT" sz="1800" b="0" i="0" u="none" strike="noStrike" kern="1200" cap="none" spc="0" normalizeH="0" baseline="0" noProof="0" dirty="0">
                <a:ln>
                  <a:noFill/>
                </a:ln>
                <a:solidFill>
                  <a:prstClr val="black"/>
                </a:solidFill>
                <a:effectLst/>
                <a:uLnTx/>
                <a:uFillTx/>
                <a:latin typeface="Calibri" pitchFamily="34" charset="0"/>
                <a:ea typeface="Times New Roman" pitchFamily="18" charset="0"/>
                <a:cs typeface="Calibri" pitchFamily="34" charset="0"/>
              </a:rPr>
              <a:t>. 4</a:t>
            </a:r>
            <a:endParaRPr kumimoji="0" lang="lt-LT"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lt-LT" sz="1800" b="0" i="0" u="none" strike="noStrike" kern="1200" cap="none" spc="0" normalizeH="0" baseline="0" noProof="0" dirty="0">
                <a:ln>
                  <a:noFill/>
                </a:ln>
                <a:solidFill>
                  <a:prstClr val="black"/>
                </a:solidFill>
                <a:effectLst/>
                <a:uLnTx/>
                <a:uFillTx/>
                <a:latin typeface="Calibri" pitchFamily="34" charset="0"/>
                <a:ea typeface="Times New Roman" pitchFamily="18" charset="0"/>
                <a:cs typeface="Calibri" pitchFamily="34" charset="0"/>
              </a:rPr>
              <a:t>El. p. </a:t>
            </a:r>
            <a:r>
              <a:rPr kumimoji="0" lang="lt-LT" sz="1800" b="0" i="0" u="none" strike="noStrike" kern="1200" cap="none" spc="0" normalizeH="0" baseline="0" noProof="0" dirty="0" err="1">
                <a:ln>
                  <a:noFill/>
                </a:ln>
                <a:solidFill>
                  <a:prstClr val="black"/>
                </a:solidFill>
                <a:effectLst/>
                <a:uLnTx/>
                <a:uFillTx/>
                <a:latin typeface="Calibri" pitchFamily="34" charset="0"/>
                <a:ea typeface="Times New Roman" pitchFamily="18" charset="0"/>
                <a:cs typeface="Calibri" pitchFamily="34" charset="0"/>
                <a:hlinkClick r:id="rId4"/>
              </a:rPr>
              <a:t>sergej.garbar@enmin.lt</a:t>
            </a:r>
            <a:r>
              <a:rPr kumimoji="0" lang="lt-LT" sz="1800" b="0" i="0" u="none" strike="noStrike" kern="1200" cap="none" spc="0" normalizeH="0" baseline="0" noProof="0" dirty="0">
                <a:ln>
                  <a:noFill/>
                </a:ln>
                <a:solidFill>
                  <a:prstClr val="black"/>
                </a:solidFill>
                <a:effectLst/>
                <a:uLnTx/>
                <a:uFillTx/>
                <a:latin typeface="Calibri" pitchFamily="34" charset="0"/>
                <a:ea typeface="Times New Roman" pitchFamily="18" charset="0"/>
                <a:cs typeface="Calibri" pitchFamily="34" charset="0"/>
              </a:rPr>
              <a:t> </a:t>
            </a:r>
            <a:endParaRPr kumimoji="0" lang="lt-LT"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897003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3" name="TextBox 12"/>
          <p:cNvSpPr txBox="1"/>
          <p:nvPr/>
        </p:nvSpPr>
        <p:spPr>
          <a:xfrm>
            <a:off x="487614" y="1393713"/>
            <a:ext cx="8400747" cy="8034635"/>
          </a:xfrm>
          <a:prstGeom prst="rect">
            <a:avLst/>
          </a:prstGeom>
          <a:noFill/>
        </p:spPr>
        <p:txBody>
          <a:bodyPr wrap="square">
            <a:spAutoFit/>
          </a:bodyPr>
          <a:lstStyle/>
          <a:p>
            <a:pPr lvl="0" algn="just">
              <a:lnSpc>
                <a:spcPct val="107000"/>
              </a:lnSpc>
              <a:spcAft>
                <a:spcPts val="800"/>
              </a:spcAft>
              <a:buSzPts val="1000"/>
              <a:tabLst>
                <a:tab pos="457200" algn="l"/>
              </a:tabLst>
            </a:pPr>
            <a:r>
              <a:rPr lang="lt-LT" b="1" dirty="0"/>
              <a:t>Kokie pagrindiniai reikalavimai taikomi juridiniams ir fiziniams asmenims, norint tapti gaminančiu vartotoju (GV)?</a:t>
            </a:r>
            <a:r>
              <a:rPr lang="lt-LT" b="1" dirty="0">
                <a:latin typeface="Calibri" panose="020F0502020204030204" pitchFamily="34" charset="0"/>
                <a:ea typeface="Calibri" panose="020F0502020204030204" pitchFamily="34" charset="0"/>
                <a:cs typeface="Times New Roman" panose="02020603050405020304" pitchFamily="18" charset="0"/>
              </a:rPr>
              <a:t> Ar yra kokių nors apribojimų  gaminantiems vartotojams?</a:t>
            </a:r>
          </a:p>
          <a:p>
            <a:pPr lvl="0" algn="just">
              <a:lnSpc>
                <a:spcPct val="107000"/>
              </a:lnSpc>
              <a:spcAft>
                <a:spcPts val="800"/>
              </a:spcAft>
              <a:buSzPts val="1000"/>
              <a:tabLst>
                <a:tab pos="457200" algn="l"/>
              </a:tabLst>
            </a:pPr>
            <a:r>
              <a:rPr lang="lt-LT" b="1" dirty="0">
                <a:latin typeface="Calibri" panose="020F0502020204030204" pitchFamily="34" charset="0"/>
                <a:cs typeface="Times New Roman" panose="02020603050405020304" pitchFamily="18" charset="0"/>
              </a:rPr>
              <a:t>Pagrindiniai reikalavimai:</a:t>
            </a:r>
            <a:endParaRPr lang="lt-LT" b="1" dirty="0"/>
          </a:p>
          <a:p>
            <a:pPr marL="285750" indent="-285750" algn="just">
              <a:spcBef>
                <a:spcPts val="1800"/>
              </a:spcBef>
              <a:spcAft>
                <a:spcPts val="1200"/>
              </a:spcAft>
              <a:buFont typeface="Arial" panose="020B0604020202020204" pitchFamily="34" charset="0"/>
              <a:buChar char="•"/>
              <a:defRPr/>
            </a:pPr>
            <a:r>
              <a:rPr lang="lt-LT" dirty="0"/>
              <a:t>Noras tapti gaminančiu vartotoju.</a:t>
            </a:r>
          </a:p>
          <a:p>
            <a:pPr marL="285750" indent="-285750" algn="just">
              <a:spcBef>
                <a:spcPts val="1800"/>
              </a:spcBef>
              <a:spcAft>
                <a:spcPts val="1200"/>
              </a:spcAft>
              <a:buFont typeface="Arial" panose="020B0604020202020204" pitchFamily="34" charset="0"/>
              <a:buChar char="•"/>
              <a:defRPr/>
            </a:pPr>
            <a:r>
              <a:rPr lang="lt-LT" dirty="0"/>
              <a:t>Gaminti elektros energiją iš atsinaujinančių išteklių savo reikmėms ir ūkio poreikiams tenkinti (be pardavimo).</a:t>
            </a:r>
          </a:p>
          <a:p>
            <a:pPr marL="285750" indent="-285750" algn="just">
              <a:spcBef>
                <a:spcPts val="1800"/>
              </a:spcBef>
              <a:spcAft>
                <a:spcPts val="1200"/>
              </a:spcAft>
              <a:buFont typeface="Arial" panose="020B0604020202020204" pitchFamily="34" charset="0"/>
              <a:buChar char="•"/>
              <a:defRPr/>
            </a:pPr>
            <a:r>
              <a:rPr lang="lt-LT" dirty="0">
                <a:solidFill>
                  <a:srgbClr val="000000"/>
                </a:solidFill>
                <a:latin typeface="Calibri" panose="020F0502020204030204" pitchFamily="34" charset="0"/>
                <a:ea typeface="Calibri" panose="020F0502020204030204" pitchFamily="34" charset="0"/>
                <a:cs typeface="Times New Roman" panose="02020603050405020304" pitchFamily="18" charset="0"/>
              </a:rPr>
              <a:t>Elektrinės galia negali viršyti GV objektui suteiktos </a:t>
            </a:r>
            <a:r>
              <a:rPr lang="lt-LT"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leistinosios</a:t>
            </a:r>
            <a:r>
              <a:rPr lang="lt-LT" dirty="0">
                <a:solidFill>
                  <a:srgbClr val="000000"/>
                </a:solidFill>
                <a:latin typeface="Calibri" panose="020F0502020204030204" pitchFamily="34" charset="0"/>
                <a:ea typeface="Calibri" panose="020F0502020204030204" pitchFamily="34" charset="0"/>
                <a:cs typeface="Times New Roman" panose="02020603050405020304" pitchFamily="18" charset="0"/>
              </a:rPr>
              <a:t> naudoti galios ir būti didesnė, kaip 10 kW – fiziniams, 100 kW – juridiniams (nuo spalio 1 d. 500 kW visiems GV).</a:t>
            </a:r>
          </a:p>
          <a:p>
            <a:pPr marL="285750" indent="-285750" algn="just">
              <a:spcBef>
                <a:spcPts val="1800"/>
              </a:spcBef>
              <a:spcAft>
                <a:spcPts val="1200"/>
              </a:spcAft>
              <a:buFont typeface="Arial" panose="020B0604020202020204" pitchFamily="34" charset="0"/>
              <a:buChar char="•"/>
              <a:defRPr/>
            </a:pPr>
            <a:r>
              <a:rPr lang="lt-LT" dirty="0">
                <a:solidFill>
                  <a:srgbClr val="000000"/>
                </a:solidFill>
                <a:latin typeface="Calibri" panose="020F0502020204030204" pitchFamily="34" charset="0"/>
                <a:ea typeface="Calibri" panose="020F0502020204030204" pitchFamily="34" charset="0"/>
                <a:cs typeface="Times New Roman" panose="02020603050405020304" pitchFamily="18" charset="0"/>
              </a:rPr>
              <a:t>Elektros energija negali būti parduodama, ji yra gaminama ir suvartojama kaupimo laikotarpiu (nuo einamųjų metų balandžio 1 d. iki sekančių metų kovo 31 d.).</a:t>
            </a:r>
            <a:endParaRPr lang="lt-LT" dirty="0">
              <a:latin typeface="Calibri" panose="020F0502020204030204" pitchFamily="34" charset="0"/>
              <a:ea typeface="Calibri" panose="020F0502020204030204" pitchFamily="34" charset="0"/>
              <a:cs typeface="Times New Roman" panose="02020603050405020304" pitchFamily="18" charset="0"/>
            </a:endParaRPr>
          </a:p>
          <a:p>
            <a:pPr marL="285750" indent="-285750">
              <a:spcBef>
                <a:spcPts val="1800"/>
              </a:spcBef>
              <a:spcAft>
                <a:spcPts val="1200"/>
              </a:spcAft>
              <a:buFont typeface="Arial" panose="020B0604020202020204" pitchFamily="34" charset="0"/>
              <a:buChar char="•"/>
              <a:defRPr/>
            </a:pPr>
            <a:endParaRPr lang="lt-LT" b="1" dirty="0"/>
          </a:p>
          <a:p>
            <a:pPr marL="285750" indent="-285750">
              <a:spcBef>
                <a:spcPts val="1800"/>
              </a:spcBef>
              <a:spcAft>
                <a:spcPts val="1200"/>
              </a:spcAft>
              <a:buFont typeface="Arial" panose="020B0604020202020204" pitchFamily="34" charset="0"/>
              <a:buChar char="•"/>
              <a:defRPr/>
            </a:pPr>
            <a:endParaRPr lang="lt-LT" dirty="0"/>
          </a:p>
          <a:p>
            <a:pPr marL="285750" indent="-285750">
              <a:spcBef>
                <a:spcPts val="1800"/>
              </a:spcBef>
              <a:spcAft>
                <a:spcPts val="1200"/>
              </a:spcAft>
              <a:defRPr/>
            </a:pPr>
            <a:endParaRPr lang="lt-LT" i="1" dirty="0">
              <a:latin typeface="Arial" panose="020B0604020202020204" pitchFamily="34" charset="0"/>
              <a:cs typeface="Arial" panose="020B0604020202020204" pitchFamily="34" charset="0"/>
            </a:endParaRPr>
          </a:p>
          <a:p>
            <a:pPr>
              <a:defRPr/>
            </a:pPr>
            <a:endParaRPr lang="lt-LT" b="1" i="1" dirty="0">
              <a:solidFill>
                <a:srgbClr val="FF0000"/>
              </a:solidFill>
              <a:latin typeface="Arial" panose="020B0604020202020204" pitchFamily="34" charset="0"/>
              <a:cs typeface="Arial" panose="020B0604020202020204" pitchFamily="34" charset="0"/>
            </a:endParaRPr>
          </a:p>
          <a:p>
            <a:pPr marL="342900" indent="-342900">
              <a:defRPr/>
            </a:pPr>
            <a:endParaRPr lang="en-US" b="1" i="1" dirty="0">
              <a:latin typeface="Arial" panose="020B0604020202020204" pitchFamily="34" charset="0"/>
              <a:cs typeface="Arial" panose="020B0604020202020204" pitchFamily="34" charset="0"/>
            </a:endParaRPr>
          </a:p>
          <a:p>
            <a:pPr>
              <a:defRPr/>
            </a:pPr>
            <a:endParaRPr lang="en-US" dirty="0">
              <a:latin typeface="Arial" panose="020B0604020202020204" pitchFamily="34" charset="0"/>
              <a:cs typeface="Arial" panose="020B0604020202020204" pitchFamily="34" charset="0"/>
            </a:endParaRPr>
          </a:p>
          <a:p>
            <a:pPr>
              <a:defRPr/>
            </a:pPr>
            <a:endParaRPr lang="en-US"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9AB1238E-F5CE-489C-92B7-6000DABFD539}"/>
              </a:ext>
            </a:extLst>
          </p:cNvPr>
          <p:cNvSpPr txBox="1"/>
          <p:nvPr/>
        </p:nvSpPr>
        <p:spPr>
          <a:xfrm>
            <a:off x="786581" y="147484"/>
            <a:ext cx="8101780" cy="707886"/>
          </a:xfrm>
          <a:prstGeom prst="rect">
            <a:avLst/>
          </a:prstGeom>
          <a:noFill/>
        </p:spPr>
        <p:txBody>
          <a:bodyPr wrap="square" rtlCol="0">
            <a:spAutoFit/>
          </a:bodyPr>
          <a:lstStyle/>
          <a:p>
            <a:r>
              <a:rPr lang="lt-LT" sz="4000" dirty="0">
                <a:solidFill>
                  <a:schemeClr val="bg1"/>
                </a:solidFill>
              </a:rPr>
              <a:t>Klausimai I</a:t>
            </a:r>
          </a:p>
        </p:txBody>
      </p:sp>
    </p:spTree>
    <p:extLst>
      <p:ext uri="{BB962C8B-B14F-4D97-AF65-F5344CB8AC3E}">
        <p14:creationId xmlns:p14="http://schemas.microsoft.com/office/powerpoint/2010/main" val="1305091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xEl>
                                              <p:pRg st="2" end="2"/>
                                            </p:txEl>
                                          </p:spTgt>
                                        </p:tgtEl>
                                        <p:attrNameLst>
                                          <p:attrName>style.visibility</p:attrName>
                                        </p:attrNameLst>
                                      </p:cBhvr>
                                      <p:to>
                                        <p:strVal val="visible"/>
                                      </p:to>
                                    </p:set>
                                    <p:anim calcmode="lin" valueType="num">
                                      <p:cBhvr additive="base">
                                        <p:cTn id="7"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3">
                                            <p:txEl>
                                              <p:pRg st="3" end="3"/>
                                            </p:txEl>
                                          </p:spTgt>
                                        </p:tgtEl>
                                        <p:attrNameLst>
                                          <p:attrName>style.visibility</p:attrName>
                                        </p:attrNameLst>
                                      </p:cBhvr>
                                      <p:to>
                                        <p:strVal val="visible"/>
                                      </p:to>
                                    </p:set>
                                    <p:anim calcmode="lin" valueType="num">
                                      <p:cBhvr additive="base">
                                        <p:cTn id="11"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anim calcmode="lin" valueType="num">
                                      <p:cBhvr additive="base">
                                        <p:cTn id="15"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3">
                                            <p:txEl>
                                              <p:pRg st="5" end="5"/>
                                            </p:txEl>
                                          </p:spTgt>
                                        </p:tgtEl>
                                        <p:attrNameLst>
                                          <p:attrName>style.visibility</p:attrName>
                                        </p:attrNameLst>
                                      </p:cBhvr>
                                      <p:to>
                                        <p:strVal val="visible"/>
                                      </p:to>
                                    </p:set>
                                    <p:anim calcmode="lin" valueType="num">
                                      <p:cBhvr additive="base">
                                        <p:cTn id="19" dur="500" fill="hold"/>
                                        <p:tgtEl>
                                          <p:spTgt spid="1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3" name="TextBox 12"/>
          <p:cNvSpPr txBox="1"/>
          <p:nvPr/>
        </p:nvSpPr>
        <p:spPr>
          <a:xfrm>
            <a:off x="487614" y="1393713"/>
            <a:ext cx="8400747" cy="6716326"/>
          </a:xfrm>
          <a:prstGeom prst="rect">
            <a:avLst/>
          </a:prstGeom>
          <a:noFill/>
        </p:spPr>
        <p:txBody>
          <a:bodyPr wrap="square">
            <a:spAutoFit/>
          </a:bodyPr>
          <a:lstStyle/>
          <a:p>
            <a:pPr algn="just">
              <a:lnSpc>
                <a:spcPct val="107000"/>
              </a:lnSpc>
              <a:spcAft>
                <a:spcPts val="800"/>
              </a:spcAft>
              <a:buSzPts val="1000"/>
              <a:tabLst>
                <a:tab pos="457200" algn="l"/>
              </a:tabLst>
            </a:pPr>
            <a:r>
              <a:rPr lang="lt-LT" b="1" dirty="0"/>
              <a:t>Kokie numatomi  naudojimosi elektros tinklais paslaugų kainų variantai, ar šios kainos kas metai kainų komisijos bus keičiamos, ar bus galimybė  fiksuoti kainą kažkokiam laikotarpiui</a:t>
            </a:r>
            <a:r>
              <a:rPr lang="lt-LT" b="1" dirty="0">
                <a:latin typeface="Calibri" panose="020F0502020204030204" pitchFamily="34" charset="0"/>
                <a:ea typeface="Calibri" panose="020F0502020204030204" pitchFamily="34" charset="0"/>
                <a:cs typeface="Times New Roman" panose="02020603050405020304" pitchFamily="18" charset="0"/>
              </a:rPr>
              <a:t>?</a:t>
            </a:r>
          </a:p>
          <a:p>
            <a:pPr marL="285750" indent="-285750" algn="just">
              <a:spcBef>
                <a:spcPts val="1800"/>
              </a:spcBef>
              <a:spcAft>
                <a:spcPts val="1200"/>
              </a:spcAft>
              <a:buFont typeface="Arial" panose="020B0604020202020204" pitchFamily="34" charset="0"/>
              <a:buChar char="•"/>
              <a:defRPr/>
            </a:pPr>
            <a:r>
              <a:rPr lang="lt-LT" dirty="0"/>
              <a:t>GV gali pasirinkti mokėjimo būdą vienanarį už 1 kW galios ar 1 kWh, dvinarį </a:t>
            </a:r>
            <a:r>
              <a:rPr lang="lt-LT" dirty="0" err="1"/>
              <a:t>kW+kWh</a:t>
            </a:r>
            <a:r>
              <a:rPr lang="lt-LT" dirty="0"/>
              <a:t> arba atsiskaityti elektros energijos kiekiu (2019 m. 36 proc.)</a:t>
            </a:r>
          </a:p>
          <a:p>
            <a:pPr marL="285750" indent="-285750" algn="just">
              <a:spcBef>
                <a:spcPts val="1800"/>
              </a:spcBef>
              <a:spcAft>
                <a:spcPts val="1200"/>
              </a:spcAft>
              <a:buFont typeface="Arial" panose="020B0604020202020204" pitchFamily="34" charset="0"/>
              <a:buChar char="•"/>
              <a:defRPr/>
            </a:pPr>
            <a:r>
              <a:rPr lang="lt-LT" dirty="0"/>
              <a:t>GV naudojimo elektros tinklais kainos nėra fiksuotos ir yra tvirtinamos vieneriems metams, atsižvelgiant į tinklų patiriamas sąnaudas</a:t>
            </a:r>
          </a:p>
          <a:p>
            <a:pPr marL="285750" indent="-285750" algn="just">
              <a:spcBef>
                <a:spcPts val="1800"/>
              </a:spcBef>
              <a:spcAft>
                <a:spcPts val="1200"/>
              </a:spcAft>
              <a:buFont typeface="Arial" panose="020B0604020202020204" pitchFamily="34" charset="0"/>
              <a:buChar char="•"/>
              <a:defRPr/>
            </a:pPr>
            <a:r>
              <a:rPr lang="lt-LT" dirty="0">
                <a:solidFill>
                  <a:prstClr val="black"/>
                </a:solidFill>
              </a:rPr>
              <a:t>GV naudojimo elektros tinklais kainos f</a:t>
            </a:r>
            <a:r>
              <a:rPr lang="lt-LT" dirty="0"/>
              <a:t>iksuoti nebus galimybės</a:t>
            </a:r>
          </a:p>
          <a:p>
            <a:pPr marL="285750" indent="-285750">
              <a:spcBef>
                <a:spcPts val="1800"/>
              </a:spcBef>
              <a:spcAft>
                <a:spcPts val="1200"/>
              </a:spcAft>
              <a:buFont typeface="Arial" panose="020B0604020202020204" pitchFamily="34" charset="0"/>
              <a:buChar char="•"/>
              <a:defRPr/>
            </a:pPr>
            <a:endParaRPr lang="lt-LT" b="1" dirty="0"/>
          </a:p>
          <a:p>
            <a:pPr marL="285750" indent="-285750">
              <a:spcBef>
                <a:spcPts val="1800"/>
              </a:spcBef>
              <a:spcAft>
                <a:spcPts val="1200"/>
              </a:spcAft>
              <a:buFont typeface="Arial" panose="020B0604020202020204" pitchFamily="34" charset="0"/>
              <a:buChar char="•"/>
              <a:defRPr/>
            </a:pPr>
            <a:endParaRPr lang="lt-LT" dirty="0"/>
          </a:p>
          <a:p>
            <a:pPr marL="285750" indent="-285750">
              <a:spcBef>
                <a:spcPts val="1800"/>
              </a:spcBef>
              <a:spcAft>
                <a:spcPts val="1200"/>
              </a:spcAft>
              <a:defRPr/>
            </a:pPr>
            <a:endParaRPr lang="lt-LT" i="1" dirty="0">
              <a:latin typeface="Arial" panose="020B0604020202020204" pitchFamily="34" charset="0"/>
              <a:cs typeface="Arial" panose="020B0604020202020204" pitchFamily="34" charset="0"/>
            </a:endParaRPr>
          </a:p>
          <a:p>
            <a:pPr>
              <a:defRPr/>
            </a:pPr>
            <a:endParaRPr lang="lt-LT" b="1" i="1" dirty="0">
              <a:solidFill>
                <a:srgbClr val="FF0000"/>
              </a:solidFill>
              <a:latin typeface="Arial" panose="020B0604020202020204" pitchFamily="34" charset="0"/>
              <a:cs typeface="Arial" panose="020B0604020202020204" pitchFamily="34" charset="0"/>
            </a:endParaRPr>
          </a:p>
          <a:p>
            <a:pPr marL="342900" indent="-342900">
              <a:defRPr/>
            </a:pPr>
            <a:endParaRPr lang="en-US" b="1" i="1" dirty="0">
              <a:latin typeface="Arial" panose="020B0604020202020204" pitchFamily="34" charset="0"/>
              <a:cs typeface="Arial" panose="020B0604020202020204" pitchFamily="34" charset="0"/>
            </a:endParaRPr>
          </a:p>
          <a:p>
            <a:pPr>
              <a:defRPr/>
            </a:pPr>
            <a:endParaRPr lang="en-US" dirty="0">
              <a:latin typeface="Arial" panose="020B0604020202020204" pitchFamily="34" charset="0"/>
              <a:cs typeface="Arial" panose="020B0604020202020204" pitchFamily="34" charset="0"/>
            </a:endParaRPr>
          </a:p>
          <a:p>
            <a:pPr>
              <a:defRPr/>
            </a:pPr>
            <a:endParaRPr lang="en-US"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9AB1238E-F5CE-489C-92B7-6000DABFD539}"/>
              </a:ext>
            </a:extLst>
          </p:cNvPr>
          <p:cNvSpPr txBox="1"/>
          <p:nvPr/>
        </p:nvSpPr>
        <p:spPr>
          <a:xfrm>
            <a:off x="786581" y="147484"/>
            <a:ext cx="8101780" cy="707886"/>
          </a:xfrm>
          <a:prstGeom prst="rect">
            <a:avLst/>
          </a:prstGeom>
          <a:noFill/>
        </p:spPr>
        <p:txBody>
          <a:bodyPr wrap="square" rtlCol="0">
            <a:spAutoFit/>
          </a:bodyPr>
          <a:lstStyle/>
          <a:p>
            <a:r>
              <a:rPr lang="lt-LT" sz="4000" dirty="0">
                <a:solidFill>
                  <a:schemeClr val="bg1"/>
                </a:solidFill>
              </a:rPr>
              <a:t>Klausimai II</a:t>
            </a:r>
          </a:p>
        </p:txBody>
      </p:sp>
    </p:spTree>
    <p:extLst>
      <p:ext uri="{BB962C8B-B14F-4D97-AF65-F5344CB8AC3E}">
        <p14:creationId xmlns:p14="http://schemas.microsoft.com/office/powerpoint/2010/main" val="2011314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anim calcmode="lin" valueType="num">
                                      <p:cBhvr additive="base">
                                        <p:cTn id="11"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anim calcmode="lin" valueType="num">
                                      <p:cBhvr additive="base">
                                        <p:cTn id="15"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3" name="TextBox 12"/>
          <p:cNvSpPr txBox="1"/>
          <p:nvPr/>
        </p:nvSpPr>
        <p:spPr>
          <a:xfrm>
            <a:off x="487614" y="1393713"/>
            <a:ext cx="8400747" cy="5481244"/>
          </a:xfrm>
          <a:prstGeom prst="rect">
            <a:avLst/>
          </a:prstGeom>
          <a:noFill/>
        </p:spPr>
        <p:txBody>
          <a:bodyPr wrap="square">
            <a:spAutoFit/>
          </a:bodyPr>
          <a:lstStyle/>
          <a:p>
            <a:pPr>
              <a:lnSpc>
                <a:spcPct val="107000"/>
              </a:lnSpc>
              <a:spcAft>
                <a:spcPts val="800"/>
              </a:spcAft>
              <a:buSzPts val="1000"/>
              <a:tabLst>
                <a:tab pos="457200" algn="l"/>
              </a:tabLst>
            </a:pPr>
            <a:r>
              <a:rPr lang="lt-LT" b="1" dirty="0"/>
              <a:t>Ar GV, kurių įvadai prijungti prie 10 </a:t>
            </a:r>
            <a:r>
              <a:rPr lang="lt-LT" b="1" dirty="0" err="1"/>
              <a:t>kV</a:t>
            </a:r>
            <a:r>
              <a:rPr lang="lt-LT" b="1" dirty="0"/>
              <a:t> ir 0,4 </a:t>
            </a:r>
            <a:r>
              <a:rPr lang="lt-LT" b="1" dirty="0" err="1"/>
              <a:t>kV</a:t>
            </a:r>
            <a:r>
              <a:rPr lang="lt-LT" b="1" dirty="0"/>
              <a:t> tinklų mokės tą patį pasinaudojimo tinklais mokestį ar skirtingą</a:t>
            </a:r>
            <a:r>
              <a:rPr lang="en-US" b="1" dirty="0"/>
              <a:t>?</a:t>
            </a:r>
            <a:endParaRPr lang="lt-LT" b="1" dirty="0">
              <a:latin typeface="Calibri" panose="020F0502020204030204" pitchFamily="34" charset="0"/>
              <a:cs typeface="Times New Roman" panose="02020603050405020304" pitchFamily="18" charset="0"/>
            </a:endParaRPr>
          </a:p>
          <a:p>
            <a:pPr marL="285750" indent="-285750" algn="just">
              <a:spcBef>
                <a:spcPts val="1800"/>
              </a:spcBef>
              <a:spcAft>
                <a:spcPts val="1200"/>
              </a:spcAft>
              <a:buFont typeface="Arial" panose="020B0604020202020204" pitchFamily="34" charset="0"/>
              <a:buChar char="•"/>
              <a:defRPr/>
            </a:pPr>
            <a:r>
              <a:rPr lang="lt-LT" dirty="0"/>
              <a:t>Ne. Šiuo metu GV naudojimosi elektros tinklais mokestis yra diferencijuojamas atsižvelgiant į žemos ir vidutinės įtampos tinklus:</a:t>
            </a:r>
          </a:p>
          <a:p>
            <a:pPr>
              <a:spcBef>
                <a:spcPts val="1800"/>
              </a:spcBef>
              <a:spcAft>
                <a:spcPts val="1200"/>
              </a:spcAft>
              <a:defRPr/>
            </a:pPr>
            <a:endParaRPr lang="lt-LT" dirty="0"/>
          </a:p>
          <a:p>
            <a:pPr marL="285750" indent="-285750">
              <a:spcBef>
                <a:spcPts val="1800"/>
              </a:spcBef>
              <a:spcAft>
                <a:spcPts val="1200"/>
              </a:spcAft>
              <a:buFont typeface="Arial" panose="020B0604020202020204" pitchFamily="34" charset="0"/>
              <a:buChar char="•"/>
              <a:defRPr/>
            </a:pPr>
            <a:endParaRPr lang="lt-LT" b="1" dirty="0"/>
          </a:p>
          <a:p>
            <a:pPr marL="285750" indent="-285750">
              <a:spcBef>
                <a:spcPts val="1800"/>
              </a:spcBef>
              <a:spcAft>
                <a:spcPts val="1200"/>
              </a:spcAft>
              <a:buFont typeface="Arial" panose="020B0604020202020204" pitchFamily="34" charset="0"/>
              <a:buChar char="•"/>
              <a:defRPr/>
            </a:pPr>
            <a:endParaRPr lang="lt-LT" dirty="0"/>
          </a:p>
          <a:p>
            <a:pPr marL="285750" indent="-285750">
              <a:spcBef>
                <a:spcPts val="1800"/>
              </a:spcBef>
              <a:spcAft>
                <a:spcPts val="1200"/>
              </a:spcAft>
              <a:defRPr/>
            </a:pPr>
            <a:endParaRPr lang="lt-LT" i="1" dirty="0">
              <a:latin typeface="Arial" panose="020B0604020202020204" pitchFamily="34" charset="0"/>
              <a:cs typeface="Arial" panose="020B0604020202020204" pitchFamily="34" charset="0"/>
            </a:endParaRPr>
          </a:p>
          <a:p>
            <a:pPr>
              <a:defRPr/>
            </a:pPr>
            <a:endParaRPr lang="lt-LT" b="1" i="1" dirty="0">
              <a:solidFill>
                <a:srgbClr val="FF0000"/>
              </a:solidFill>
              <a:latin typeface="Arial" panose="020B0604020202020204" pitchFamily="34" charset="0"/>
              <a:cs typeface="Arial" panose="020B0604020202020204" pitchFamily="34" charset="0"/>
            </a:endParaRPr>
          </a:p>
          <a:p>
            <a:pPr marL="342900" indent="-342900">
              <a:defRPr/>
            </a:pPr>
            <a:endParaRPr lang="en-US" b="1" i="1" dirty="0">
              <a:latin typeface="Arial" panose="020B0604020202020204" pitchFamily="34" charset="0"/>
              <a:cs typeface="Arial" panose="020B0604020202020204" pitchFamily="34" charset="0"/>
            </a:endParaRPr>
          </a:p>
          <a:p>
            <a:pPr>
              <a:defRPr/>
            </a:pPr>
            <a:endParaRPr lang="en-US" dirty="0">
              <a:latin typeface="Arial" panose="020B0604020202020204" pitchFamily="34" charset="0"/>
              <a:cs typeface="Arial" panose="020B0604020202020204" pitchFamily="34" charset="0"/>
            </a:endParaRPr>
          </a:p>
          <a:p>
            <a:pPr>
              <a:defRPr/>
            </a:pPr>
            <a:endParaRPr lang="en-US"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9AB1238E-F5CE-489C-92B7-6000DABFD539}"/>
              </a:ext>
            </a:extLst>
          </p:cNvPr>
          <p:cNvSpPr txBox="1"/>
          <p:nvPr/>
        </p:nvSpPr>
        <p:spPr>
          <a:xfrm>
            <a:off x="786581" y="147484"/>
            <a:ext cx="8101780" cy="707886"/>
          </a:xfrm>
          <a:prstGeom prst="rect">
            <a:avLst/>
          </a:prstGeom>
          <a:noFill/>
        </p:spPr>
        <p:txBody>
          <a:bodyPr wrap="square" rtlCol="0">
            <a:spAutoFit/>
          </a:bodyPr>
          <a:lstStyle/>
          <a:p>
            <a:r>
              <a:rPr lang="lt-LT" sz="4000" dirty="0">
                <a:solidFill>
                  <a:schemeClr val="bg1"/>
                </a:solidFill>
              </a:rPr>
              <a:t>Klausimai III</a:t>
            </a:r>
          </a:p>
        </p:txBody>
      </p:sp>
      <p:pic>
        <p:nvPicPr>
          <p:cNvPr id="2" name="Picture 1">
            <a:extLst>
              <a:ext uri="{FF2B5EF4-FFF2-40B4-BE49-F238E27FC236}">
                <a16:creationId xmlns:a16="http://schemas.microsoft.com/office/drawing/2014/main" id="{44344AE7-AA80-492D-916C-8DAEE13CA086}"/>
              </a:ext>
            </a:extLst>
          </p:cNvPr>
          <p:cNvPicPr>
            <a:picLocks noChangeAspect="1"/>
          </p:cNvPicPr>
          <p:nvPr/>
        </p:nvPicPr>
        <p:blipFill>
          <a:blip r:embed="rId4"/>
          <a:stretch>
            <a:fillRect/>
          </a:stretch>
        </p:blipFill>
        <p:spPr>
          <a:xfrm>
            <a:off x="934064" y="2949677"/>
            <a:ext cx="6646606" cy="3760839"/>
          </a:xfrm>
          <a:prstGeom prst="rect">
            <a:avLst/>
          </a:prstGeom>
        </p:spPr>
      </p:pic>
    </p:spTree>
    <p:extLst>
      <p:ext uri="{BB962C8B-B14F-4D97-AF65-F5344CB8AC3E}">
        <p14:creationId xmlns:p14="http://schemas.microsoft.com/office/powerpoint/2010/main" val="183644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3" name="TextBox 12"/>
          <p:cNvSpPr txBox="1"/>
          <p:nvPr/>
        </p:nvSpPr>
        <p:spPr>
          <a:xfrm>
            <a:off x="487614" y="1334720"/>
            <a:ext cx="8400747" cy="8325356"/>
          </a:xfrm>
          <a:prstGeom prst="rect">
            <a:avLst/>
          </a:prstGeom>
          <a:noFill/>
        </p:spPr>
        <p:txBody>
          <a:bodyPr wrap="square">
            <a:spAutoFit/>
          </a:bodyPr>
          <a:lstStyle/>
          <a:p>
            <a:pPr lvl="0" algn="just"/>
            <a:r>
              <a:rPr lang="lt-LT" b="1" dirty="0"/>
              <a:t>Ar gali tapti GV </a:t>
            </a:r>
            <a:r>
              <a:rPr lang="lt-LT" b="1" dirty="0" err="1"/>
              <a:t>subabonentas</a:t>
            </a:r>
            <a:r>
              <a:rPr lang="lt-LT" b="1" dirty="0"/>
              <a:t>, pajungtas prie vartotojo lokalaus elektros tinklo? Kokia šiuo atveju būtų prijungimo techninių sąlygų ir leidimo plėtoti gamybos pajėgumus gavimo tvarka, kokie santykiai turėtų būti nustatyti tarp </a:t>
            </a:r>
            <a:r>
              <a:rPr lang="lt-LT" b="1" dirty="0" err="1"/>
              <a:t>subabonento</a:t>
            </a:r>
            <a:r>
              <a:rPr lang="lt-LT" b="1" dirty="0"/>
              <a:t>, vartotojo ir operatoriaus ESO</a:t>
            </a:r>
            <a:r>
              <a:rPr lang="en-US" b="1" dirty="0"/>
              <a:t>?</a:t>
            </a:r>
            <a:endParaRPr lang="lt-LT" dirty="0"/>
          </a:p>
          <a:p>
            <a:pPr marL="285750" indent="-285750" algn="just">
              <a:spcBef>
                <a:spcPts val="1800"/>
              </a:spcBef>
              <a:spcAft>
                <a:spcPts val="1200"/>
              </a:spcAft>
              <a:buFont typeface="Arial" panose="020B0604020202020204" pitchFamily="34" charset="0"/>
              <a:buChar char="•"/>
              <a:defRPr/>
            </a:pPr>
            <a:r>
              <a:rPr lang="lt-LT" dirty="0"/>
              <a:t>Pagrindinis reikalavimas vartotojui tūrėti vartojimo sutartį. Jeigu </a:t>
            </a:r>
            <a:r>
              <a:rPr lang="lt-LT" dirty="0" err="1"/>
              <a:t>subabonentas</a:t>
            </a:r>
            <a:r>
              <a:rPr lang="lt-LT" dirty="0"/>
              <a:t>, tokią turės, tada gali. Prijungimas vyktu tokia pačia tvarka, kaip ir paprasto GV.</a:t>
            </a:r>
          </a:p>
          <a:p>
            <a:pPr algn="just">
              <a:spcBef>
                <a:spcPts val="1800"/>
              </a:spcBef>
              <a:spcAft>
                <a:spcPts val="1200"/>
              </a:spcAft>
              <a:defRPr/>
            </a:pPr>
            <a:r>
              <a:rPr lang="lt-LT" b="1" dirty="0"/>
              <a:t>Ar GV ateityje pvz. sumažėjus jo vartojimui ir esant nepanaudojamos perteklinės  pagamintos energijos, galės pakeisti savo statusą ir perteklinės energijos dalį arba visą parduoti į tinklą , pvz. nepriklausomam tiekėjui</a:t>
            </a:r>
            <a:r>
              <a:rPr lang="en-US" b="1" dirty="0"/>
              <a:t>?</a:t>
            </a:r>
            <a:endParaRPr lang="lt-LT" b="1" dirty="0"/>
          </a:p>
          <a:p>
            <a:pPr marL="285750" indent="-285750" algn="just">
              <a:spcBef>
                <a:spcPts val="1800"/>
              </a:spcBef>
              <a:spcAft>
                <a:spcPts val="1200"/>
              </a:spcAft>
              <a:buFont typeface="Arial" panose="020B0604020202020204" pitchFamily="34" charset="0"/>
              <a:buChar char="•"/>
              <a:defRPr/>
            </a:pPr>
            <a:r>
              <a:rPr lang="lt-LT" dirty="0"/>
              <a:t>GV turės teisę pakeisti statusą ir tapti standartiniu gamintoju, tačiau reikės gauti leidimus vykdyti veiklą elektros energetikos sektoriuje.</a:t>
            </a:r>
          </a:p>
          <a:p>
            <a:pPr marL="285750" indent="-285750" algn="just">
              <a:spcBef>
                <a:spcPts val="1800"/>
              </a:spcBef>
              <a:spcAft>
                <a:spcPts val="1200"/>
              </a:spcAft>
              <a:buFont typeface="Arial" panose="020B0604020202020204" pitchFamily="34" charset="0"/>
              <a:buChar char="•"/>
              <a:defRPr/>
            </a:pPr>
            <a:r>
              <a:rPr lang="lt-LT" dirty="0"/>
              <a:t>Buitiniai GV, gavę paramą elektrinių įrengimui, 5 metus negalės parduoti elektrinės, ir joje pagamintos elektros energijos.</a:t>
            </a:r>
          </a:p>
          <a:p>
            <a:pPr>
              <a:spcBef>
                <a:spcPts val="1800"/>
              </a:spcBef>
              <a:spcAft>
                <a:spcPts val="1200"/>
              </a:spcAft>
              <a:defRPr/>
            </a:pPr>
            <a:endParaRPr lang="lt-LT" b="1" dirty="0"/>
          </a:p>
          <a:p>
            <a:pPr marL="285750" indent="-285750">
              <a:spcBef>
                <a:spcPts val="1800"/>
              </a:spcBef>
              <a:spcAft>
                <a:spcPts val="1200"/>
              </a:spcAft>
              <a:buFont typeface="Arial" panose="020B0604020202020204" pitchFamily="34" charset="0"/>
              <a:buChar char="•"/>
              <a:defRPr/>
            </a:pPr>
            <a:endParaRPr lang="lt-LT" dirty="0"/>
          </a:p>
          <a:p>
            <a:pPr marL="285750" indent="-285750">
              <a:spcBef>
                <a:spcPts val="1800"/>
              </a:spcBef>
              <a:spcAft>
                <a:spcPts val="1200"/>
              </a:spcAft>
              <a:defRPr/>
            </a:pPr>
            <a:endParaRPr lang="lt-LT" i="1" dirty="0">
              <a:latin typeface="Arial" panose="020B0604020202020204" pitchFamily="34" charset="0"/>
              <a:cs typeface="Arial" panose="020B0604020202020204" pitchFamily="34" charset="0"/>
            </a:endParaRPr>
          </a:p>
          <a:p>
            <a:pPr>
              <a:defRPr/>
            </a:pPr>
            <a:endParaRPr lang="lt-LT" b="1" i="1" dirty="0">
              <a:solidFill>
                <a:srgbClr val="FF0000"/>
              </a:solidFill>
              <a:latin typeface="Arial" panose="020B0604020202020204" pitchFamily="34" charset="0"/>
              <a:cs typeface="Arial" panose="020B0604020202020204" pitchFamily="34" charset="0"/>
            </a:endParaRPr>
          </a:p>
          <a:p>
            <a:pPr marL="342900" indent="-342900">
              <a:defRPr/>
            </a:pPr>
            <a:endParaRPr lang="en-US" b="1" i="1" dirty="0">
              <a:latin typeface="Arial" panose="020B0604020202020204" pitchFamily="34" charset="0"/>
              <a:cs typeface="Arial" panose="020B0604020202020204" pitchFamily="34" charset="0"/>
            </a:endParaRPr>
          </a:p>
          <a:p>
            <a:pPr>
              <a:defRPr/>
            </a:pPr>
            <a:endParaRPr lang="en-US" dirty="0">
              <a:latin typeface="Arial" panose="020B0604020202020204" pitchFamily="34" charset="0"/>
              <a:cs typeface="Arial" panose="020B0604020202020204" pitchFamily="34" charset="0"/>
            </a:endParaRPr>
          </a:p>
          <a:p>
            <a:pPr>
              <a:defRPr/>
            </a:pPr>
            <a:endParaRPr lang="en-US"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9AB1238E-F5CE-489C-92B7-6000DABFD539}"/>
              </a:ext>
            </a:extLst>
          </p:cNvPr>
          <p:cNvSpPr txBox="1"/>
          <p:nvPr/>
        </p:nvSpPr>
        <p:spPr>
          <a:xfrm>
            <a:off x="786581" y="147484"/>
            <a:ext cx="8101780" cy="707886"/>
          </a:xfrm>
          <a:prstGeom prst="rect">
            <a:avLst/>
          </a:prstGeom>
          <a:noFill/>
        </p:spPr>
        <p:txBody>
          <a:bodyPr wrap="square" rtlCol="0">
            <a:spAutoFit/>
          </a:bodyPr>
          <a:lstStyle/>
          <a:p>
            <a:r>
              <a:rPr lang="lt-LT" sz="4000" dirty="0">
                <a:solidFill>
                  <a:schemeClr val="bg1"/>
                </a:solidFill>
              </a:rPr>
              <a:t>Klausimai </a:t>
            </a:r>
            <a:r>
              <a:rPr lang="en-US" sz="4000" dirty="0">
                <a:solidFill>
                  <a:schemeClr val="bg1"/>
                </a:solidFill>
              </a:rPr>
              <a:t>I</a:t>
            </a:r>
            <a:r>
              <a:rPr lang="lt-LT" sz="4000" dirty="0">
                <a:solidFill>
                  <a:schemeClr val="bg1"/>
                </a:solidFill>
              </a:rPr>
              <a:t>V</a:t>
            </a:r>
          </a:p>
        </p:txBody>
      </p:sp>
    </p:spTree>
    <p:extLst>
      <p:ext uri="{BB962C8B-B14F-4D97-AF65-F5344CB8AC3E}">
        <p14:creationId xmlns:p14="http://schemas.microsoft.com/office/powerpoint/2010/main" val="2601320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xEl>
                                              <p:pRg st="3" end="3"/>
                                            </p:txEl>
                                          </p:spTgt>
                                        </p:tgtEl>
                                        <p:attrNameLst>
                                          <p:attrName>style.visibility</p:attrName>
                                        </p:attrNameLst>
                                      </p:cBhvr>
                                      <p:to>
                                        <p:strVal val="visible"/>
                                      </p:to>
                                    </p:set>
                                    <p:anim calcmode="lin" valueType="num">
                                      <p:cBhvr additive="base">
                                        <p:cTn id="13"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xEl>
                                              <p:pRg st="4" end="4"/>
                                            </p:txEl>
                                          </p:spTgt>
                                        </p:tgtEl>
                                        <p:attrNameLst>
                                          <p:attrName>style.visibility</p:attrName>
                                        </p:attrNameLst>
                                      </p:cBhvr>
                                      <p:to>
                                        <p:strVal val="visible"/>
                                      </p:to>
                                    </p:set>
                                    <p:anim calcmode="lin" valueType="num">
                                      <p:cBhvr additive="base">
                                        <p:cTn id="19"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3" name="TextBox 12"/>
          <p:cNvSpPr txBox="1"/>
          <p:nvPr/>
        </p:nvSpPr>
        <p:spPr>
          <a:xfrm>
            <a:off x="487614" y="1334720"/>
            <a:ext cx="8400747" cy="8156079"/>
          </a:xfrm>
          <a:prstGeom prst="rect">
            <a:avLst/>
          </a:prstGeom>
          <a:noFill/>
        </p:spPr>
        <p:txBody>
          <a:bodyPr wrap="square">
            <a:spAutoFit/>
          </a:bodyPr>
          <a:lstStyle/>
          <a:p>
            <a:pPr lvl="0" algn="just"/>
            <a:r>
              <a:rPr lang="lt-LT" b="1" dirty="0"/>
              <a:t>Ar nutolusiais GV galės būti fiziniai ir juridiniai asmenys.</a:t>
            </a:r>
            <a:r>
              <a:rPr lang="en-US" b="1" dirty="0"/>
              <a:t> </a:t>
            </a:r>
            <a:r>
              <a:rPr lang="lt-LT" b="1" dirty="0"/>
              <a:t>Koki</a:t>
            </a:r>
            <a:r>
              <a:rPr lang="en-US" b="1" dirty="0"/>
              <a:t>a </a:t>
            </a:r>
            <a:r>
              <a:rPr lang="en-US" b="1" dirty="0" err="1"/>
              <a:t>maksimali</a:t>
            </a:r>
            <a:r>
              <a:rPr lang="lt-LT" b="1" dirty="0"/>
              <a:t> įrengtoji galia bus galimą fiziniams ir juridiniams asmenims?</a:t>
            </a:r>
            <a:endParaRPr lang="en-US" b="1" dirty="0"/>
          </a:p>
          <a:p>
            <a:pPr algn="just">
              <a:spcBef>
                <a:spcPts val="1800"/>
              </a:spcBef>
              <a:spcAft>
                <a:spcPts val="1200"/>
              </a:spcAft>
              <a:defRPr/>
            </a:pPr>
            <a:r>
              <a:rPr lang="it-IT" dirty="0"/>
              <a:t>Nuo spalio 1 d.</a:t>
            </a:r>
            <a:r>
              <a:rPr lang="lt-LT" dirty="0"/>
              <a:t>:</a:t>
            </a:r>
          </a:p>
          <a:p>
            <a:pPr marL="285750" indent="-285750" algn="just">
              <a:spcBef>
                <a:spcPts val="1800"/>
              </a:spcBef>
              <a:spcAft>
                <a:spcPts val="1200"/>
              </a:spcAft>
              <a:buFont typeface="Arial" panose="020B0604020202020204" pitchFamily="34" charset="0"/>
              <a:buChar char="•"/>
              <a:defRPr/>
            </a:pPr>
            <a:r>
              <a:rPr lang="lt-LT" dirty="0"/>
              <a:t>Nutolusiais GV galės tapti tiek fiziniai, tiek ir juridiniai asmenys.</a:t>
            </a:r>
          </a:p>
          <a:p>
            <a:pPr marL="285750" indent="-285750" algn="just">
              <a:spcBef>
                <a:spcPts val="1800"/>
              </a:spcBef>
              <a:spcAft>
                <a:spcPts val="1200"/>
              </a:spcAft>
              <a:buFont typeface="Arial" panose="020B0604020202020204" pitchFamily="34" charset="0"/>
              <a:buChar char="•"/>
              <a:defRPr/>
            </a:pPr>
            <a:r>
              <a:rPr lang="lt-LT" dirty="0"/>
              <a:t>Visų </a:t>
            </a:r>
            <a:r>
              <a:rPr lang="lt-LT" dirty="0">
                <a:solidFill>
                  <a:srgbClr val="000000"/>
                </a:solidFill>
                <a:latin typeface="Calibri" panose="020F0502020204030204" pitchFamily="34" charset="0"/>
                <a:cs typeface="Times New Roman" panose="02020603050405020304" pitchFamily="18" charset="0"/>
              </a:rPr>
              <a:t>GV e</a:t>
            </a:r>
            <a:r>
              <a:rPr lang="lt-LT" dirty="0">
                <a:solidFill>
                  <a:srgbClr val="000000"/>
                </a:solidFill>
                <a:latin typeface="Calibri" panose="020F0502020204030204" pitchFamily="34" charset="0"/>
                <a:ea typeface="Calibri" panose="020F0502020204030204" pitchFamily="34" charset="0"/>
                <a:cs typeface="Times New Roman" panose="02020603050405020304" pitchFamily="18" charset="0"/>
              </a:rPr>
              <a:t>lektrinės galia negalės viršyti GV objektui suteiktos </a:t>
            </a:r>
            <a:r>
              <a:rPr lang="lt-LT"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leistinosios</a:t>
            </a:r>
            <a:r>
              <a:rPr lang="lt-LT" dirty="0">
                <a:solidFill>
                  <a:srgbClr val="000000"/>
                </a:solidFill>
                <a:latin typeface="Calibri" panose="020F0502020204030204" pitchFamily="34" charset="0"/>
                <a:ea typeface="Calibri" panose="020F0502020204030204" pitchFamily="34" charset="0"/>
                <a:cs typeface="Times New Roman" panose="02020603050405020304" pitchFamily="18" charset="0"/>
              </a:rPr>
              <a:t> naudoti galios ir būti didesnė kaip 500 kW.</a:t>
            </a:r>
            <a:endParaRPr lang="lt-LT" b="1" dirty="0"/>
          </a:p>
          <a:p>
            <a:pPr algn="just">
              <a:spcBef>
                <a:spcPts val="1800"/>
              </a:spcBef>
              <a:spcAft>
                <a:spcPts val="1200"/>
              </a:spcAft>
              <a:defRPr/>
            </a:pPr>
            <a:r>
              <a:rPr lang="lt-LT" b="1" dirty="0"/>
              <a:t>Ar nutolęs fizinis gaminantis vartotojas mokės tą patį naudojimosi elektros tinklais mokestį, kaip ir juridinis asmuo? Ar fiziniams ir juridiniams GV galios tos pačios sąlygos?</a:t>
            </a:r>
          </a:p>
          <a:p>
            <a:pPr marL="285750" indent="-285750" algn="just">
              <a:spcBef>
                <a:spcPts val="1800"/>
              </a:spcBef>
              <a:spcAft>
                <a:spcPts val="1200"/>
              </a:spcAft>
              <a:buFont typeface="Arial" panose="020B0604020202020204" pitchFamily="34" charset="0"/>
              <a:buChar char="•"/>
              <a:defRPr/>
            </a:pPr>
            <a:r>
              <a:rPr lang="lt-LT" dirty="0"/>
              <a:t>Šiuo metu GV pasinaudojimo tinklais mokestis nėra diferencijuojamas pagal asmens rūšį. Mokama ta pačia tvarka ir sąlygomis.</a:t>
            </a:r>
          </a:p>
          <a:p>
            <a:pPr>
              <a:spcBef>
                <a:spcPts val="1800"/>
              </a:spcBef>
              <a:spcAft>
                <a:spcPts val="1200"/>
              </a:spcAft>
              <a:defRPr/>
            </a:pPr>
            <a:endParaRPr lang="lt-LT" b="1" dirty="0"/>
          </a:p>
          <a:p>
            <a:pPr marL="285750" indent="-285750">
              <a:spcBef>
                <a:spcPts val="1800"/>
              </a:spcBef>
              <a:spcAft>
                <a:spcPts val="1200"/>
              </a:spcAft>
              <a:buFont typeface="Arial" panose="020B0604020202020204" pitchFamily="34" charset="0"/>
              <a:buChar char="•"/>
              <a:defRPr/>
            </a:pPr>
            <a:endParaRPr lang="lt-LT" dirty="0"/>
          </a:p>
          <a:p>
            <a:pPr marL="285750" indent="-285750">
              <a:spcBef>
                <a:spcPts val="1800"/>
              </a:spcBef>
              <a:spcAft>
                <a:spcPts val="1200"/>
              </a:spcAft>
              <a:defRPr/>
            </a:pPr>
            <a:endParaRPr lang="lt-LT" i="1" dirty="0">
              <a:latin typeface="Arial" panose="020B0604020202020204" pitchFamily="34" charset="0"/>
              <a:cs typeface="Arial" panose="020B0604020202020204" pitchFamily="34" charset="0"/>
            </a:endParaRPr>
          </a:p>
          <a:p>
            <a:pPr>
              <a:defRPr/>
            </a:pPr>
            <a:endParaRPr lang="lt-LT" b="1" i="1" dirty="0">
              <a:solidFill>
                <a:srgbClr val="FF0000"/>
              </a:solidFill>
              <a:latin typeface="Arial" panose="020B0604020202020204" pitchFamily="34" charset="0"/>
              <a:cs typeface="Arial" panose="020B0604020202020204" pitchFamily="34" charset="0"/>
            </a:endParaRPr>
          </a:p>
          <a:p>
            <a:pPr marL="342900" indent="-342900">
              <a:defRPr/>
            </a:pPr>
            <a:endParaRPr lang="en-US" b="1" i="1" dirty="0">
              <a:latin typeface="Arial" panose="020B0604020202020204" pitchFamily="34" charset="0"/>
              <a:cs typeface="Arial" panose="020B0604020202020204" pitchFamily="34" charset="0"/>
            </a:endParaRPr>
          </a:p>
          <a:p>
            <a:pPr>
              <a:defRPr/>
            </a:pPr>
            <a:endParaRPr lang="en-US" dirty="0">
              <a:latin typeface="Arial" panose="020B0604020202020204" pitchFamily="34" charset="0"/>
              <a:cs typeface="Arial" panose="020B0604020202020204" pitchFamily="34" charset="0"/>
            </a:endParaRPr>
          </a:p>
          <a:p>
            <a:pPr>
              <a:defRPr/>
            </a:pPr>
            <a:endParaRPr lang="en-US"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9AB1238E-F5CE-489C-92B7-6000DABFD539}"/>
              </a:ext>
            </a:extLst>
          </p:cNvPr>
          <p:cNvSpPr txBox="1"/>
          <p:nvPr/>
        </p:nvSpPr>
        <p:spPr>
          <a:xfrm>
            <a:off x="786581" y="147484"/>
            <a:ext cx="8101780" cy="707886"/>
          </a:xfrm>
          <a:prstGeom prst="rect">
            <a:avLst/>
          </a:prstGeom>
          <a:noFill/>
        </p:spPr>
        <p:txBody>
          <a:bodyPr wrap="square" rtlCol="0">
            <a:spAutoFit/>
          </a:bodyPr>
          <a:lstStyle/>
          <a:p>
            <a:r>
              <a:rPr lang="lt-LT" sz="4000" dirty="0">
                <a:solidFill>
                  <a:schemeClr val="bg1"/>
                </a:solidFill>
              </a:rPr>
              <a:t>Klausimai V</a:t>
            </a:r>
          </a:p>
        </p:txBody>
      </p:sp>
    </p:spTree>
    <p:extLst>
      <p:ext uri="{BB962C8B-B14F-4D97-AF65-F5344CB8AC3E}">
        <p14:creationId xmlns:p14="http://schemas.microsoft.com/office/powerpoint/2010/main" val="4047429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anim calcmode="lin" valueType="num">
                                      <p:cBhvr additive="base">
                                        <p:cTn id="11"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anim calcmode="lin" valueType="num">
                                      <p:cBhvr additive="base">
                                        <p:cTn id="15"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3">
                                            <p:txEl>
                                              <p:pRg st="5" end="5"/>
                                            </p:txEl>
                                          </p:spTgt>
                                        </p:tgtEl>
                                        <p:attrNameLst>
                                          <p:attrName>style.visibility</p:attrName>
                                        </p:attrNameLst>
                                      </p:cBhvr>
                                      <p:to>
                                        <p:strVal val="visible"/>
                                      </p:to>
                                    </p:set>
                                    <p:anim calcmode="lin" valueType="num">
                                      <p:cBhvr additive="base">
                                        <p:cTn id="21" dur="500" fill="hold"/>
                                        <p:tgtEl>
                                          <p:spTgt spid="1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3" name="TextBox 12"/>
          <p:cNvSpPr txBox="1"/>
          <p:nvPr/>
        </p:nvSpPr>
        <p:spPr>
          <a:xfrm>
            <a:off x="487614" y="1334720"/>
            <a:ext cx="8400747" cy="7755969"/>
          </a:xfrm>
          <a:prstGeom prst="rect">
            <a:avLst/>
          </a:prstGeom>
          <a:noFill/>
        </p:spPr>
        <p:txBody>
          <a:bodyPr wrap="square">
            <a:spAutoFit/>
          </a:bodyPr>
          <a:lstStyle/>
          <a:p>
            <a:pPr lvl="0" algn="just">
              <a:spcBef>
                <a:spcPts val="1800"/>
              </a:spcBef>
              <a:spcAft>
                <a:spcPts val="1200"/>
              </a:spcAft>
              <a:defRPr/>
            </a:pPr>
            <a:r>
              <a:rPr lang="lt-LT" b="1" dirty="0">
                <a:solidFill>
                  <a:prstClr val="black"/>
                </a:solidFill>
              </a:rPr>
              <a:t>Ar nutolęs GV galės būti tik atskiras gamintojas, ar bus galimybė tapti didelės elektrinės dalininku ir kokios numatomos sąlygos bei reikalavimai?</a:t>
            </a:r>
          </a:p>
          <a:p>
            <a:pPr marL="285750" lvl="0" indent="-285750" algn="just">
              <a:spcBef>
                <a:spcPts val="1800"/>
              </a:spcBef>
              <a:spcAft>
                <a:spcPts val="1200"/>
              </a:spcAft>
              <a:buFont typeface="Arial" panose="020B0604020202020204" pitchFamily="34" charset="0"/>
              <a:buChar char="•"/>
              <a:defRPr/>
            </a:pPr>
            <a:r>
              <a:rPr lang="lt-LT" dirty="0">
                <a:solidFill>
                  <a:prstClr val="black"/>
                </a:solidFill>
              </a:rPr>
              <a:t>Nutolusiu GV galės tapti tiek atskiras gamintojas, tiek asmenys, dalyvaujantis daline nuosavybės teise.</a:t>
            </a:r>
          </a:p>
          <a:p>
            <a:pPr marL="285750" lvl="0" indent="-285750" algn="just">
              <a:spcBef>
                <a:spcPts val="1800"/>
              </a:spcBef>
              <a:spcAft>
                <a:spcPts val="1200"/>
              </a:spcAft>
              <a:buFont typeface="Arial" panose="020B0604020202020204" pitchFamily="34" charset="0"/>
              <a:buChar char="•"/>
              <a:defRPr/>
            </a:pPr>
            <a:r>
              <a:rPr lang="lt-LT" dirty="0">
                <a:solidFill>
                  <a:prstClr val="black"/>
                </a:solidFill>
              </a:rPr>
              <a:t>Pagrindiniai principai:</a:t>
            </a:r>
          </a:p>
          <a:p>
            <a:pPr lvl="0" algn="just">
              <a:spcBef>
                <a:spcPts val="1800"/>
              </a:spcBef>
              <a:spcAft>
                <a:spcPts val="1200"/>
              </a:spcAft>
              <a:defRPr/>
            </a:pPr>
            <a:r>
              <a:rPr lang="lt-LT" dirty="0">
                <a:solidFill>
                  <a:prstClr val="black"/>
                </a:solidFill>
              </a:rPr>
              <a:t>1) visa pagaminta elektros energija atiduodama į tinklus ir apskaitoma vienu skaitikliu;</a:t>
            </a:r>
          </a:p>
          <a:p>
            <a:pPr lvl="0" algn="just">
              <a:spcBef>
                <a:spcPts val="1800"/>
              </a:spcBef>
              <a:spcAft>
                <a:spcPts val="1200"/>
              </a:spcAft>
              <a:defRPr/>
            </a:pPr>
            <a:r>
              <a:rPr lang="lt-LT" dirty="0">
                <a:solidFill>
                  <a:prstClr val="black"/>
                </a:solidFill>
              </a:rPr>
              <a:t>2) dalyvauti galės tik po spalio 1 d. pastatytos naujos (nenaudotos) elektrinės;</a:t>
            </a:r>
          </a:p>
          <a:p>
            <a:pPr lvl="0" algn="just">
              <a:spcBef>
                <a:spcPts val="1800"/>
              </a:spcBef>
              <a:spcAft>
                <a:spcPts val="1200"/>
              </a:spcAft>
              <a:defRPr/>
            </a:pPr>
            <a:r>
              <a:rPr lang="lt-LT" dirty="0">
                <a:solidFill>
                  <a:prstClr val="black"/>
                </a:solidFill>
              </a:rPr>
              <a:t>3) nutolusioje generacijoje dalyvaujančios elektrinės ir visi GV negalės dalyvauti aukcionuose.</a:t>
            </a:r>
          </a:p>
          <a:p>
            <a:pPr>
              <a:spcBef>
                <a:spcPts val="1800"/>
              </a:spcBef>
              <a:spcAft>
                <a:spcPts val="1200"/>
              </a:spcAft>
              <a:defRPr/>
            </a:pPr>
            <a:endParaRPr lang="lt-LT" b="1" dirty="0"/>
          </a:p>
          <a:p>
            <a:pPr marL="285750" indent="-285750">
              <a:spcBef>
                <a:spcPts val="1800"/>
              </a:spcBef>
              <a:spcAft>
                <a:spcPts val="1200"/>
              </a:spcAft>
              <a:buFont typeface="Arial" panose="020B0604020202020204" pitchFamily="34" charset="0"/>
              <a:buChar char="•"/>
              <a:defRPr/>
            </a:pPr>
            <a:endParaRPr lang="lt-LT" dirty="0"/>
          </a:p>
          <a:p>
            <a:pPr marL="285750" indent="-285750">
              <a:spcBef>
                <a:spcPts val="1800"/>
              </a:spcBef>
              <a:spcAft>
                <a:spcPts val="1200"/>
              </a:spcAft>
              <a:defRPr/>
            </a:pPr>
            <a:endParaRPr lang="lt-LT" i="1" dirty="0">
              <a:latin typeface="Arial" panose="020B0604020202020204" pitchFamily="34" charset="0"/>
              <a:cs typeface="Arial" panose="020B0604020202020204" pitchFamily="34" charset="0"/>
            </a:endParaRPr>
          </a:p>
          <a:p>
            <a:pPr>
              <a:defRPr/>
            </a:pPr>
            <a:endParaRPr lang="lt-LT" b="1" i="1" dirty="0">
              <a:solidFill>
                <a:srgbClr val="FF0000"/>
              </a:solidFill>
              <a:latin typeface="Arial" panose="020B0604020202020204" pitchFamily="34" charset="0"/>
              <a:cs typeface="Arial" panose="020B0604020202020204" pitchFamily="34" charset="0"/>
            </a:endParaRPr>
          </a:p>
          <a:p>
            <a:pPr marL="342900" indent="-342900">
              <a:defRPr/>
            </a:pPr>
            <a:endParaRPr lang="en-US" b="1" i="1" dirty="0">
              <a:latin typeface="Arial" panose="020B0604020202020204" pitchFamily="34" charset="0"/>
              <a:cs typeface="Arial" panose="020B0604020202020204" pitchFamily="34" charset="0"/>
            </a:endParaRPr>
          </a:p>
          <a:p>
            <a:pPr>
              <a:defRPr/>
            </a:pPr>
            <a:endParaRPr lang="en-US" dirty="0">
              <a:latin typeface="Arial" panose="020B0604020202020204" pitchFamily="34" charset="0"/>
              <a:cs typeface="Arial" panose="020B0604020202020204" pitchFamily="34" charset="0"/>
            </a:endParaRPr>
          </a:p>
          <a:p>
            <a:pPr>
              <a:defRPr/>
            </a:pPr>
            <a:endParaRPr lang="en-US"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9AB1238E-F5CE-489C-92B7-6000DABFD539}"/>
              </a:ext>
            </a:extLst>
          </p:cNvPr>
          <p:cNvSpPr txBox="1"/>
          <p:nvPr/>
        </p:nvSpPr>
        <p:spPr>
          <a:xfrm>
            <a:off x="786581" y="147484"/>
            <a:ext cx="8101780" cy="707886"/>
          </a:xfrm>
          <a:prstGeom prst="rect">
            <a:avLst/>
          </a:prstGeom>
          <a:noFill/>
        </p:spPr>
        <p:txBody>
          <a:bodyPr wrap="square" rtlCol="0">
            <a:spAutoFit/>
          </a:bodyPr>
          <a:lstStyle/>
          <a:p>
            <a:r>
              <a:rPr lang="lt-LT" sz="4000" dirty="0">
                <a:solidFill>
                  <a:schemeClr val="bg1"/>
                </a:solidFill>
              </a:rPr>
              <a:t>Klausimai VI</a:t>
            </a:r>
          </a:p>
        </p:txBody>
      </p:sp>
    </p:spTree>
    <p:extLst>
      <p:ext uri="{BB962C8B-B14F-4D97-AF65-F5344CB8AC3E}">
        <p14:creationId xmlns:p14="http://schemas.microsoft.com/office/powerpoint/2010/main" val="2608857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xEl>
                                              <p:pRg st="2" end="2"/>
                                            </p:txEl>
                                          </p:spTgt>
                                        </p:tgtEl>
                                        <p:attrNameLst>
                                          <p:attrName>style.visibility</p:attrName>
                                        </p:attrNameLst>
                                      </p:cBhvr>
                                      <p:to>
                                        <p:strVal val="visible"/>
                                      </p:to>
                                    </p:set>
                                    <p:anim calcmode="lin" valueType="num">
                                      <p:cBhvr additive="base">
                                        <p:cTn id="13"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3">
                                            <p:txEl>
                                              <p:pRg st="3" end="3"/>
                                            </p:txEl>
                                          </p:spTgt>
                                        </p:tgtEl>
                                        <p:attrNameLst>
                                          <p:attrName>style.visibility</p:attrName>
                                        </p:attrNameLst>
                                      </p:cBhvr>
                                      <p:to>
                                        <p:strVal val="visible"/>
                                      </p:to>
                                    </p:set>
                                    <p:anim calcmode="lin" valueType="num">
                                      <p:cBhvr additive="base">
                                        <p:cTn id="17"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3">
                                            <p:txEl>
                                              <p:pRg st="4" end="4"/>
                                            </p:txEl>
                                          </p:spTgt>
                                        </p:tgtEl>
                                        <p:attrNameLst>
                                          <p:attrName>style.visibility</p:attrName>
                                        </p:attrNameLst>
                                      </p:cBhvr>
                                      <p:to>
                                        <p:strVal val="visible"/>
                                      </p:to>
                                    </p:set>
                                    <p:anim calcmode="lin" valueType="num">
                                      <p:cBhvr additive="base">
                                        <p:cTn id="21"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3">
                                            <p:txEl>
                                              <p:pRg st="5" end="5"/>
                                            </p:txEl>
                                          </p:spTgt>
                                        </p:tgtEl>
                                        <p:attrNameLst>
                                          <p:attrName>style.visibility</p:attrName>
                                        </p:attrNameLst>
                                      </p:cBhvr>
                                      <p:to>
                                        <p:strVal val="visible"/>
                                      </p:to>
                                    </p:set>
                                    <p:anim calcmode="lin" valueType="num">
                                      <p:cBhvr additive="base">
                                        <p:cTn id="25" dur="500" fill="hold"/>
                                        <p:tgtEl>
                                          <p:spTgt spid="1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3" name="TextBox 12"/>
          <p:cNvSpPr txBox="1"/>
          <p:nvPr/>
        </p:nvSpPr>
        <p:spPr>
          <a:xfrm>
            <a:off x="487614" y="1334720"/>
            <a:ext cx="8400747" cy="6601807"/>
          </a:xfrm>
          <a:prstGeom prst="rect">
            <a:avLst/>
          </a:prstGeom>
          <a:noFill/>
        </p:spPr>
        <p:txBody>
          <a:bodyPr wrap="square">
            <a:spAutoFit/>
          </a:bodyPr>
          <a:lstStyle/>
          <a:p>
            <a:pPr lvl="0" algn="just">
              <a:spcBef>
                <a:spcPts val="1800"/>
              </a:spcBef>
              <a:spcAft>
                <a:spcPts val="1200"/>
              </a:spcAft>
              <a:defRPr/>
            </a:pPr>
            <a:r>
              <a:rPr lang="lt-LT" b="1" dirty="0">
                <a:solidFill>
                  <a:prstClr val="black"/>
                </a:solidFill>
              </a:rPr>
              <a:t>Paaiškinkite plačiau apie galimybę tapti GV per trečiuosius asmenis ir apie ilginamą ,,Kaupimo laikotarpį „ iki 2040 m.</a:t>
            </a:r>
          </a:p>
          <a:p>
            <a:pPr marL="285750" lvl="0" indent="-285750" algn="just">
              <a:spcBef>
                <a:spcPts val="1800"/>
              </a:spcBef>
              <a:spcAft>
                <a:spcPts val="1200"/>
              </a:spcAft>
              <a:buFont typeface="Arial" panose="020B0604020202020204" pitchFamily="34" charset="0"/>
              <a:buChar char="•"/>
              <a:defRPr/>
            </a:pPr>
            <a:r>
              <a:rPr lang="lt-LT" dirty="0">
                <a:solidFill>
                  <a:prstClr val="black"/>
                </a:solidFill>
              </a:rPr>
              <a:t>Asmuo galės įsigyti jo vartojimo poreikius atitinkančią elektrinės galią iš gamintojo valdomos elektrinės (parko) ir būti GV. Visa elektra atiduodama į tinklus, o vėliau padalinama pagal nuosavybės teisę.</a:t>
            </a:r>
          </a:p>
          <a:p>
            <a:pPr marL="285750" lvl="0" indent="-285750" algn="just">
              <a:spcBef>
                <a:spcPts val="1800"/>
              </a:spcBef>
              <a:spcAft>
                <a:spcPts val="1200"/>
              </a:spcAft>
              <a:buFont typeface="Arial" panose="020B0604020202020204" pitchFamily="34" charset="0"/>
              <a:buChar char="•"/>
              <a:defRPr/>
            </a:pPr>
            <a:r>
              <a:rPr lang="lt-LT" dirty="0">
                <a:solidFill>
                  <a:prstClr val="black"/>
                </a:solidFill>
              </a:rPr>
              <a:t>Siekiant apsaugoti asmenų teisėtus interesus dėl atliktų investicijų atsipirkimo, nustatoma kad kaupimo laikotarpis (dvigubos apskaitos principas, kai vyksta elektros energijos kaupimas ir susigražinimas nuo balandžio 1 iki kovo 31 d.) galios iki 2040 m.).</a:t>
            </a:r>
          </a:p>
          <a:p>
            <a:pPr>
              <a:spcBef>
                <a:spcPts val="1800"/>
              </a:spcBef>
              <a:spcAft>
                <a:spcPts val="1200"/>
              </a:spcAft>
              <a:defRPr/>
            </a:pPr>
            <a:endParaRPr lang="lt-LT" b="1" dirty="0"/>
          </a:p>
          <a:p>
            <a:pPr marL="285750" indent="-285750">
              <a:spcBef>
                <a:spcPts val="1800"/>
              </a:spcBef>
              <a:spcAft>
                <a:spcPts val="1200"/>
              </a:spcAft>
              <a:buFont typeface="Arial" panose="020B0604020202020204" pitchFamily="34" charset="0"/>
              <a:buChar char="•"/>
              <a:defRPr/>
            </a:pPr>
            <a:endParaRPr lang="lt-LT" dirty="0"/>
          </a:p>
          <a:p>
            <a:pPr marL="285750" indent="-285750">
              <a:spcBef>
                <a:spcPts val="1800"/>
              </a:spcBef>
              <a:spcAft>
                <a:spcPts val="1200"/>
              </a:spcAft>
              <a:defRPr/>
            </a:pPr>
            <a:endParaRPr lang="lt-LT" i="1" dirty="0">
              <a:latin typeface="Arial" panose="020B0604020202020204" pitchFamily="34" charset="0"/>
              <a:cs typeface="Arial" panose="020B0604020202020204" pitchFamily="34" charset="0"/>
            </a:endParaRPr>
          </a:p>
          <a:p>
            <a:pPr>
              <a:defRPr/>
            </a:pPr>
            <a:endParaRPr lang="lt-LT" b="1" i="1" dirty="0">
              <a:solidFill>
                <a:srgbClr val="FF0000"/>
              </a:solidFill>
              <a:latin typeface="Arial" panose="020B0604020202020204" pitchFamily="34" charset="0"/>
              <a:cs typeface="Arial" panose="020B0604020202020204" pitchFamily="34" charset="0"/>
            </a:endParaRPr>
          </a:p>
          <a:p>
            <a:pPr marL="342900" indent="-342900">
              <a:defRPr/>
            </a:pPr>
            <a:endParaRPr lang="en-US" b="1" i="1" dirty="0">
              <a:latin typeface="Arial" panose="020B0604020202020204" pitchFamily="34" charset="0"/>
              <a:cs typeface="Arial" panose="020B0604020202020204" pitchFamily="34" charset="0"/>
            </a:endParaRPr>
          </a:p>
          <a:p>
            <a:pPr>
              <a:defRPr/>
            </a:pPr>
            <a:endParaRPr lang="en-US" dirty="0">
              <a:latin typeface="Arial" panose="020B0604020202020204" pitchFamily="34" charset="0"/>
              <a:cs typeface="Arial" panose="020B0604020202020204" pitchFamily="34" charset="0"/>
            </a:endParaRPr>
          </a:p>
          <a:p>
            <a:pPr>
              <a:defRPr/>
            </a:pPr>
            <a:endParaRPr lang="en-US"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9AB1238E-F5CE-489C-92B7-6000DABFD539}"/>
              </a:ext>
            </a:extLst>
          </p:cNvPr>
          <p:cNvSpPr txBox="1"/>
          <p:nvPr/>
        </p:nvSpPr>
        <p:spPr>
          <a:xfrm>
            <a:off x="786581" y="147484"/>
            <a:ext cx="8101780" cy="707886"/>
          </a:xfrm>
          <a:prstGeom prst="rect">
            <a:avLst/>
          </a:prstGeom>
          <a:noFill/>
        </p:spPr>
        <p:txBody>
          <a:bodyPr wrap="square" rtlCol="0">
            <a:spAutoFit/>
          </a:bodyPr>
          <a:lstStyle/>
          <a:p>
            <a:r>
              <a:rPr lang="lt-LT" sz="4000" dirty="0">
                <a:solidFill>
                  <a:schemeClr val="bg1"/>
                </a:solidFill>
              </a:rPr>
              <a:t>Klausimai VII</a:t>
            </a:r>
          </a:p>
        </p:txBody>
      </p:sp>
    </p:spTree>
    <p:extLst>
      <p:ext uri="{BB962C8B-B14F-4D97-AF65-F5344CB8AC3E}">
        <p14:creationId xmlns:p14="http://schemas.microsoft.com/office/powerpoint/2010/main" val="705120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xEl>
                                              <p:pRg st="2" end="2"/>
                                            </p:txEl>
                                          </p:spTgt>
                                        </p:tgtEl>
                                        <p:attrNameLst>
                                          <p:attrName>style.visibility</p:attrName>
                                        </p:attrNameLst>
                                      </p:cBhvr>
                                      <p:to>
                                        <p:strVal val="visible"/>
                                      </p:to>
                                    </p:set>
                                    <p:anim calcmode="lin" valueType="num">
                                      <p:cBhvr additive="base">
                                        <p:cTn id="13"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3" name="TextBox 12"/>
          <p:cNvSpPr txBox="1"/>
          <p:nvPr/>
        </p:nvSpPr>
        <p:spPr>
          <a:xfrm>
            <a:off x="487614" y="1216733"/>
            <a:ext cx="8400747" cy="8941807"/>
          </a:xfrm>
          <a:prstGeom prst="rect">
            <a:avLst/>
          </a:prstGeom>
          <a:noFill/>
        </p:spPr>
        <p:txBody>
          <a:bodyPr wrap="square">
            <a:spAutoFit/>
          </a:bodyPr>
          <a:lstStyle/>
          <a:p>
            <a:pPr lvl="0" algn="just">
              <a:lnSpc>
                <a:spcPct val="107000"/>
              </a:lnSpc>
              <a:spcAft>
                <a:spcPts val="800"/>
              </a:spcAft>
              <a:buSzPts val="1000"/>
              <a:tabLst>
                <a:tab pos="457200" algn="l"/>
              </a:tabLst>
            </a:pPr>
            <a:r>
              <a:rPr lang="lt-LT" b="1" dirty="0">
                <a:latin typeface="Calibri" panose="020F0502020204030204" pitchFamily="34" charset="0"/>
                <a:ea typeface="Calibri" panose="020F0502020204030204" pitchFamily="34" charset="0"/>
                <a:cs typeface="Times New Roman" panose="02020603050405020304" pitchFamily="18" charset="0"/>
              </a:rPr>
              <a:t>Ar nutolęs  fizinis ar juridinis GV sugeneruotą energiją galės sunaudoti tik savo vartojimui ir tik vienu nurodytu adresu, ar keliais adresais (pvz. name, bute, sodyboje, jeigu turi kelis savo būstus). Ar perteklinė nesunaudota energija po balandžio 1 d. ,,</a:t>
            </a:r>
            <a:r>
              <a:rPr lang="lt-LT" b="1" dirty="0" err="1">
                <a:latin typeface="Calibri" panose="020F0502020204030204" pitchFamily="34" charset="0"/>
                <a:ea typeface="Calibri" panose="020F0502020204030204" pitchFamily="34" charset="0"/>
                <a:cs typeface="Times New Roman" panose="02020603050405020304" pitchFamily="18" charset="0"/>
              </a:rPr>
              <a:t>nusinulins</a:t>
            </a:r>
            <a:r>
              <a:rPr lang="lt-LT" b="1" dirty="0">
                <a:latin typeface="Calibri" panose="020F0502020204030204" pitchFamily="34" charset="0"/>
                <a:ea typeface="Calibri" panose="020F0502020204030204" pitchFamily="34" charset="0"/>
                <a:cs typeface="Times New Roman" panose="02020603050405020304" pitchFamily="18" charset="0"/>
              </a:rPr>
              <a:t>“ , ar ji galės būti parduodama į tinklą. Kokie variantai čia galimi?</a:t>
            </a:r>
          </a:p>
          <a:p>
            <a:pPr marL="342900" lvl="0" indent="-342900" algn="just">
              <a:lnSpc>
                <a:spcPct val="107000"/>
              </a:lnSpc>
              <a:spcAft>
                <a:spcPts val="800"/>
              </a:spcAft>
              <a:buSzPts val="1000"/>
              <a:buFont typeface="Symbol" panose="05050102010706020507" pitchFamily="18" charset="2"/>
              <a:buChar char=""/>
              <a:tabLst>
                <a:tab pos="457200" algn="l"/>
              </a:tabLst>
            </a:pPr>
            <a:r>
              <a:rPr lang="lt-LT" dirty="0">
                <a:latin typeface="Calibri" panose="020F0502020204030204" pitchFamily="34" charset="0"/>
                <a:ea typeface="Calibri" panose="020F0502020204030204" pitchFamily="34" charset="0"/>
                <a:cs typeface="Times New Roman" panose="02020603050405020304" pitchFamily="18" charset="0"/>
              </a:rPr>
              <a:t>Nutoles GV kaip ir visi kiti GV galės susigražinti elektros energiją tik vienu adresu. Kaupimo laikotarpiu nesunaudota elektros energija bus atiduodama elektros tinklų operatoriui neatlygintinai, parduoti nebus galima.</a:t>
            </a:r>
          </a:p>
          <a:p>
            <a:pPr lvl="0" algn="just">
              <a:lnSpc>
                <a:spcPct val="107000"/>
              </a:lnSpc>
              <a:spcAft>
                <a:spcPts val="800"/>
              </a:spcAft>
              <a:buSzPts val="1000"/>
              <a:tabLst>
                <a:tab pos="457200" algn="l"/>
              </a:tabLst>
            </a:pPr>
            <a:r>
              <a:rPr lang="lt-LT" b="1" dirty="0">
                <a:latin typeface="Calibri" panose="020F0502020204030204" pitchFamily="34" charset="0"/>
                <a:ea typeface="Calibri" panose="020F0502020204030204" pitchFamily="34" charset="0"/>
                <a:cs typeface="Times New Roman" panose="02020603050405020304" pitchFamily="18" charset="0"/>
              </a:rPr>
              <a:t>Kokia galima parama fiziniams ir juridiniams asmenims įsirengiant saulės elektrines. Kokios taikomos paramos sąlygos?</a:t>
            </a:r>
          </a:p>
          <a:p>
            <a:pPr marL="342900" lvl="0" indent="-342900" algn="just">
              <a:lnSpc>
                <a:spcPct val="107000"/>
              </a:lnSpc>
              <a:spcAft>
                <a:spcPts val="800"/>
              </a:spcAft>
              <a:buSzPts val="1000"/>
              <a:buFont typeface="Symbol" panose="05050102010706020507" pitchFamily="18" charset="2"/>
              <a:buChar char=""/>
              <a:tabLst>
                <a:tab pos="457200" algn="l"/>
              </a:tabLst>
            </a:pPr>
            <a:r>
              <a:rPr lang="lt-LT" dirty="0">
                <a:latin typeface="Calibri" panose="020F0502020204030204" pitchFamily="34" charset="0"/>
                <a:ea typeface="Calibri" panose="020F0502020204030204" pitchFamily="34" charset="0"/>
                <a:cs typeface="Times New Roman" panose="02020603050405020304" pitchFamily="18" charset="0"/>
              </a:rPr>
              <a:t>Fiziniams GV finansuojamas mažų iki 10 kilovatų (kW) galios saulės elektrinių įrengimas individualiuose arba sodo namuose. Pagal minėtą priemonę išmokama fiksuoto dydžio išmoka už 1 kW galios – 323 Eur. Iš viso iki 2022 m. planuojama skirti iki 17 mln. eurų Europos Sąjungos struktūrinių fondų lėšų. </a:t>
            </a:r>
          </a:p>
          <a:p>
            <a:pPr marL="342900" lvl="0" indent="-342900" algn="just">
              <a:lnSpc>
                <a:spcPct val="107000"/>
              </a:lnSpc>
              <a:spcAft>
                <a:spcPts val="800"/>
              </a:spcAft>
              <a:buSzPts val="1000"/>
              <a:buFont typeface="Symbol" panose="05050102010706020507" pitchFamily="18" charset="2"/>
              <a:buChar char=""/>
              <a:tabLst>
                <a:tab pos="457200" algn="l"/>
              </a:tabLst>
            </a:pPr>
            <a:r>
              <a:rPr lang="lt-LT" dirty="0">
                <a:latin typeface="Calibri" panose="020F0502020204030204" pitchFamily="34" charset="0"/>
                <a:ea typeface="Calibri" panose="020F0502020204030204" pitchFamily="34" charset="0"/>
                <a:cs typeface="Times New Roman" panose="02020603050405020304" pitchFamily="18" charset="0"/>
              </a:rPr>
              <a:t>Kuriama finansavimo schema ir GV daugiabučiuose. Fiksuota išmoka už 1kW.</a:t>
            </a:r>
          </a:p>
          <a:p>
            <a:pPr marL="342900" lvl="0" indent="-342900" algn="just">
              <a:lnSpc>
                <a:spcPct val="107000"/>
              </a:lnSpc>
              <a:spcAft>
                <a:spcPts val="800"/>
              </a:spcAft>
              <a:buSzPts val="1000"/>
              <a:buFont typeface="Symbol" panose="05050102010706020507" pitchFamily="18" charset="2"/>
              <a:buChar char=""/>
              <a:tabLst>
                <a:tab pos="457200" algn="l"/>
              </a:tabLst>
            </a:pPr>
            <a:r>
              <a:rPr lang="lt-LT" dirty="0">
                <a:latin typeface="Calibri" panose="020F0502020204030204" pitchFamily="34" charset="0"/>
                <a:ea typeface="Calibri" panose="020F0502020204030204" pitchFamily="34" charset="0"/>
                <a:cs typeface="Times New Roman" panose="02020603050405020304" pitchFamily="18" charset="0"/>
              </a:rPr>
              <a:t>Parama visuomeninės paskirties </a:t>
            </a:r>
            <a:r>
              <a:rPr lang="lt-LT" dirty="0" err="1">
                <a:latin typeface="Calibri" panose="020F0502020204030204" pitchFamily="34" charset="0"/>
                <a:ea typeface="Calibri" panose="020F0502020204030204" pitchFamily="34" charset="0"/>
                <a:cs typeface="Times New Roman" panose="02020603050405020304" pitchFamily="18" charset="0"/>
              </a:rPr>
              <a:t>pastatatms</a:t>
            </a:r>
            <a:r>
              <a:rPr lang="lt-LT" dirty="0">
                <a:latin typeface="Calibri" panose="020F0502020204030204" pitchFamily="34" charset="0"/>
                <a:ea typeface="Calibri" panose="020F0502020204030204" pitchFamily="34" charset="0"/>
                <a:cs typeface="Times New Roman" panose="02020603050405020304" pitchFamily="18" charset="0"/>
              </a:rPr>
              <a:t>. 10 mln., Eur. kvietimui. 80 proc. intensyvumas.</a:t>
            </a:r>
          </a:p>
          <a:p>
            <a:pPr marL="342900" lvl="0" indent="-342900" algn="just">
              <a:lnSpc>
                <a:spcPct val="107000"/>
              </a:lnSpc>
              <a:spcAft>
                <a:spcPts val="800"/>
              </a:spcAft>
              <a:buSzPts val="1000"/>
              <a:buFont typeface="Symbol" panose="05050102010706020507" pitchFamily="18" charset="2"/>
              <a:buChar char=""/>
              <a:tabLst>
                <a:tab pos="457200" algn="l"/>
              </a:tabLst>
            </a:pPr>
            <a:endParaRPr lang="lt-LT" dirty="0">
              <a:latin typeface="Calibri" panose="020F0502020204030204" pitchFamily="34" charset="0"/>
              <a:ea typeface="Calibri" panose="020F0502020204030204" pitchFamily="34" charset="0"/>
              <a:cs typeface="Times New Roman" panose="02020603050405020304" pitchFamily="18" charset="0"/>
            </a:endParaRPr>
          </a:p>
          <a:p>
            <a:pPr>
              <a:spcBef>
                <a:spcPts val="1800"/>
              </a:spcBef>
              <a:spcAft>
                <a:spcPts val="1200"/>
              </a:spcAft>
              <a:defRPr/>
            </a:pPr>
            <a:endParaRPr lang="lt-LT" b="1" dirty="0"/>
          </a:p>
          <a:p>
            <a:pPr marL="285750" indent="-285750">
              <a:spcBef>
                <a:spcPts val="1800"/>
              </a:spcBef>
              <a:spcAft>
                <a:spcPts val="1200"/>
              </a:spcAft>
              <a:buFont typeface="Arial" panose="020B0604020202020204" pitchFamily="34" charset="0"/>
              <a:buChar char="•"/>
              <a:defRPr/>
            </a:pPr>
            <a:endParaRPr lang="lt-LT" dirty="0"/>
          </a:p>
          <a:p>
            <a:pPr marL="285750" indent="-285750">
              <a:spcBef>
                <a:spcPts val="1800"/>
              </a:spcBef>
              <a:spcAft>
                <a:spcPts val="1200"/>
              </a:spcAft>
              <a:defRPr/>
            </a:pPr>
            <a:endParaRPr lang="lt-LT" i="1" dirty="0">
              <a:latin typeface="Arial" panose="020B0604020202020204" pitchFamily="34" charset="0"/>
              <a:cs typeface="Arial" panose="020B0604020202020204" pitchFamily="34" charset="0"/>
            </a:endParaRPr>
          </a:p>
          <a:p>
            <a:pPr>
              <a:defRPr/>
            </a:pPr>
            <a:endParaRPr lang="lt-LT" b="1" i="1" dirty="0">
              <a:solidFill>
                <a:srgbClr val="FF0000"/>
              </a:solidFill>
              <a:latin typeface="Arial" panose="020B0604020202020204" pitchFamily="34" charset="0"/>
              <a:cs typeface="Arial" panose="020B0604020202020204" pitchFamily="34" charset="0"/>
            </a:endParaRPr>
          </a:p>
          <a:p>
            <a:pPr marL="342900" indent="-342900">
              <a:defRPr/>
            </a:pPr>
            <a:endParaRPr lang="en-US" b="1" i="1" dirty="0">
              <a:latin typeface="Arial" panose="020B0604020202020204" pitchFamily="34" charset="0"/>
              <a:cs typeface="Arial" panose="020B0604020202020204" pitchFamily="34" charset="0"/>
            </a:endParaRPr>
          </a:p>
          <a:p>
            <a:pPr>
              <a:defRPr/>
            </a:pPr>
            <a:endParaRPr lang="en-US" dirty="0">
              <a:latin typeface="Arial" panose="020B0604020202020204" pitchFamily="34" charset="0"/>
              <a:cs typeface="Arial" panose="020B0604020202020204" pitchFamily="34" charset="0"/>
            </a:endParaRPr>
          </a:p>
          <a:p>
            <a:pPr>
              <a:defRPr/>
            </a:pPr>
            <a:endParaRPr lang="en-US"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9AB1238E-F5CE-489C-92B7-6000DABFD539}"/>
              </a:ext>
            </a:extLst>
          </p:cNvPr>
          <p:cNvSpPr txBox="1"/>
          <p:nvPr/>
        </p:nvSpPr>
        <p:spPr>
          <a:xfrm>
            <a:off x="786581" y="147484"/>
            <a:ext cx="8101780" cy="707886"/>
          </a:xfrm>
          <a:prstGeom prst="rect">
            <a:avLst/>
          </a:prstGeom>
          <a:noFill/>
        </p:spPr>
        <p:txBody>
          <a:bodyPr wrap="square" rtlCol="0">
            <a:spAutoFit/>
          </a:bodyPr>
          <a:lstStyle/>
          <a:p>
            <a:r>
              <a:rPr lang="lt-LT" sz="4000" dirty="0">
                <a:solidFill>
                  <a:schemeClr val="bg1"/>
                </a:solidFill>
              </a:rPr>
              <a:t>Klausimai VIII</a:t>
            </a:r>
          </a:p>
        </p:txBody>
      </p:sp>
    </p:spTree>
    <p:extLst>
      <p:ext uri="{BB962C8B-B14F-4D97-AF65-F5344CB8AC3E}">
        <p14:creationId xmlns:p14="http://schemas.microsoft.com/office/powerpoint/2010/main" val="1786934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xEl>
                                              <p:pRg st="3" end="3"/>
                                            </p:txEl>
                                          </p:spTgt>
                                        </p:tgtEl>
                                        <p:attrNameLst>
                                          <p:attrName>style.visibility</p:attrName>
                                        </p:attrNameLst>
                                      </p:cBhvr>
                                      <p:to>
                                        <p:strVal val="visible"/>
                                      </p:to>
                                    </p:set>
                                    <p:anim calcmode="lin" valueType="num">
                                      <p:cBhvr additive="base">
                                        <p:cTn id="13"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xEl>
                                              <p:pRg st="4" end="4"/>
                                            </p:txEl>
                                          </p:spTgt>
                                        </p:tgtEl>
                                        <p:attrNameLst>
                                          <p:attrName>style.visibility</p:attrName>
                                        </p:attrNameLst>
                                      </p:cBhvr>
                                      <p:to>
                                        <p:strVal val="visible"/>
                                      </p:to>
                                    </p:set>
                                    <p:anim calcmode="lin" valueType="num">
                                      <p:cBhvr additive="base">
                                        <p:cTn id="19"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3">
                                            <p:txEl>
                                              <p:pRg st="5" end="5"/>
                                            </p:txEl>
                                          </p:spTgt>
                                        </p:tgtEl>
                                        <p:attrNameLst>
                                          <p:attrName>style.visibility</p:attrName>
                                        </p:attrNameLst>
                                      </p:cBhvr>
                                      <p:to>
                                        <p:strVal val="visible"/>
                                      </p:to>
                                    </p:set>
                                    <p:anim calcmode="lin" valueType="num">
                                      <p:cBhvr additive="base">
                                        <p:cTn id="23" dur="500" fill="hold"/>
                                        <p:tgtEl>
                                          <p:spTgt spid="1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7354</TotalTime>
  <Words>574</Words>
  <Application>Microsoft Office PowerPoint</Application>
  <PresentationFormat>On-screen Show (4:3)</PresentationFormat>
  <Paragraphs>109</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(headings)</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Bendraukime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dc:creator>
  <cp:lastModifiedBy>Asta</cp:lastModifiedBy>
  <cp:revision>394</cp:revision>
  <cp:lastPrinted>2018-06-19T08:54:57Z</cp:lastPrinted>
  <dcterms:created xsi:type="dcterms:W3CDTF">2016-04-12T04:42:49Z</dcterms:created>
  <dcterms:modified xsi:type="dcterms:W3CDTF">2019-06-18T12:49:41Z</dcterms:modified>
</cp:coreProperties>
</file>