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8" r:id="rId9"/>
    <p:sldId id="262" r:id="rId10"/>
    <p:sldId id="263" r:id="rId11"/>
    <p:sldId id="264" r:id="rId12"/>
    <p:sldId id="269"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0000"/>
    <a:srgbClr val="2F45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92" d="100"/>
          <a:sy n="92" d="100"/>
        </p:scale>
        <p:origin x="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56383" y="1122363"/>
            <a:ext cx="7497417" cy="2387600"/>
          </a:xfrm>
        </p:spPr>
        <p:txBody>
          <a:bodyPr anchor="b">
            <a:normAutofit/>
          </a:bodyPr>
          <a:lstStyle>
            <a:lvl1pPr algn="ctr">
              <a:defRPr sz="6000"/>
            </a:lvl1pPr>
          </a:lstStyle>
          <a:p>
            <a:r>
              <a:rPr lang="lt-LT"/>
              <a:t>Spustelėję redag. ruoš. pavad. stilių</a:t>
            </a:r>
            <a:endParaRPr lang="en-US"/>
          </a:p>
        </p:txBody>
      </p:sp>
      <p:sp>
        <p:nvSpPr>
          <p:cNvPr id="3" name="Subtitle 2"/>
          <p:cNvSpPr>
            <a:spLocks noGrp="1"/>
          </p:cNvSpPr>
          <p:nvPr>
            <p:ph type="subTitle" idx="1"/>
          </p:nvPr>
        </p:nvSpPr>
        <p:spPr>
          <a:xfrm>
            <a:off x="3856383" y="3602038"/>
            <a:ext cx="749741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a:p>
        </p:txBody>
      </p:sp>
      <p:sp>
        <p:nvSpPr>
          <p:cNvPr id="4" name="Date Placeholder 3"/>
          <p:cNvSpPr>
            <a:spLocks noGrp="1"/>
          </p:cNvSpPr>
          <p:nvPr>
            <p:ph type="dt" sz="half" idx="10"/>
          </p:nvPr>
        </p:nvSpPr>
        <p:spPr/>
        <p:txBody>
          <a:bodyPr/>
          <a:lstStyle/>
          <a:p>
            <a:fld id="{276D79ED-3FA7-4EF8-964B-EB8BCFAB02F8}"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72437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e Placeholder 3"/>
          <p:cNvSpPr>
            <a:spLocks noGrp="1"/>
          </p:cNvSpPr>
          <p:nvPr>
            <p:ph type="dt" sz="half" idx="10"/>
          </p:nvPr>
        </p:nvSpPr>
        <p:spPr/>
        <p:txBody>
          <a:bodyPr/>
          <a:lstStyle/>
          <a:p>
            <a:fld id="{276D79ED-3FA7-4EF8-964B-EB8BCFAB02F8}"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97525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8656707" cy="2852737"/>
          </a:xfrm>
        </p:spPr>
        <p:txBody>
          <a:bodyPr anchor="b">
            <a:normAutofit/>
          </a:bodyPr>
          <a:lstStyle>
            <a:lvl1pPr algn="l">
              <a:defRPr sz="5400"/>
            </a:lvl1pPr>
          </a:lstStyle>
          <a:p>
            <a:r>
              <a:rPr lang="lt-LT"/>
              <a:t>Spustelėję redag. ruoš. pavad. stilių</a:t>
            </a:r>
            <a:endParaRPr lang="en-US" dirty="0"/>
          </a:p>
        </p:txBody>
      </p:sp>
      <p:sp>
        <p:nvSpPr>
          <p:cNvPr id="3" name="Text Placeholder 2"/>
          <p:cNvSpPr>
            <a:spLocks noGrp="1"/>
          </p:cNvSpPr>
          <p:nvPr>
            <p:ph type="body" idx="1"/>
          </p:nvPr>
        </p:nvSpPr>
        <p:spPr>
          <a:xfrm>
            <a:off x="831850" y="4589463"/>
            <a:ext cx="865670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276D79ED-3FA7-4EF8-964B-EB8BCFAB02F8}"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83134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Date Placeholder 4"/>
          <p:cNvSpPr>
            <a:spLocks noGrp="1"/>
          </p:cNvSpPr>
          <p:nvPr>
            <p:ph type="dt" sz="half" idx="10"/>
          </p:nvPr>
        </p:nvSpPr>
        <p:spPr/>
        <p:txBody>
          <a:bodyPr/>
          <a:lstStyle/>
          <a:p>
            <a:fld id="{276D79ED-3FA7-4EF8-964B-EB8BCFAB02F8}"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81324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lt-LT"/>
              <a:t>Spustelėję redag. ruoš. pavad. stilių</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839788" y="2505075"/>
            <a:ext cx="5157787"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172200" y="2505075"/>
            <a:ext cx="5183188" cy="3684588"/>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7" name="Date Placeholder 6"/>
          <p:cNvSpPr>
            <a:spLocks noGrp="1"/>
          </p:cNvSpPr>
          <p:nvPr>
            <p:ph type="dt" sz="half" idx="10"/>
          </p:nvPr>
        </p:nvSpPr>
        <p:spPr/>
        <p:txBody>
          <a:bodyPr/>
          <a:lstStyle/>
          <a:p>
            <a:fld id="{276D79ED-3FA7-4EF8-964B-EB8BCFAB02F8}" type="datetimeFigureOut">
              <a:rPr lang="en-US" smtClean="0"/>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14071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a:p>
        </p:txBody>
      </p:sp>
      <p:sp>
        <p:nvSpPr>
          <p:cNvPr id="3" name="Date Placeholder 2"/>
          <p:cNvSpPr>
            <a:spLocks noGrp="1"/>
          </p:cNvSpPr>
          <p:nvPr>
            <p:ph type="dt" sz="half" idx="10"/>
          </p:nvPr>
        </p:nvSpPr>
        <p:spPr/>
        <p:txBody>
          <a:bodyPr/>
          <a:lstStyle/>
          <a:p>
            <a:fld id="{276D79ED-3FA7-4EF8-964B-EB8BCFAB02F8}" type="datetimeFigureOut">
              <a:rPr lang="en-US" smtClean="0"/>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76173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93855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ctr"/>
          <a:lstStyle>
            <a:lvl1pPr>
              <a:defRPr sz="3200"/>
            </a:lvl1pPr>
          </a:lstStyle>
          <a:p>
            <a:r>
              <a:rPr lang="lt-LT"/>
              <a:t>Spustelėję redag. ruoš. pavad. stilių</a:t>
            </a:r>
            <a:endParaRPr lang="en-US" dirty="0"/>
          </a:p>
        </p:txBody>
      </p:sp>
      <p:sp>
        <p:nvSpPr>
          <p:cNvPr id="3" name="Content Placeholder 2"/>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e Placeholder 4"/>
          <p:cNvSpPr>
            <a:spLocks noGrp="1"/>
          </p:cNvSpPr>
          <p:nvPr>
            <p:ph type="dt" sz="half" idx="10"/>
          </p:nvPr>
        </p:nvSpPr>
        <p:spPr/>
        <p:txBody>
          <a:bodyPr/>
          <a:lstStyle/>
          <a:p>
            <a:fld id="{276D79ED-3FA7-4EF8-964B-EB8BCFAB02F8}"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88462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ctr"/>
          <a:lstStyle>
            <a:lvl1pPr>
              <a:defRPr sz="3200"/>
            </a:lvl1pPr>
          </a:lstStyle>
          <a:p>
            <a:r>
              <a:rPr lang="lt-LT"/>
              <a:t>Spustelėję redag. ruoš. pavad. stilių</a:t>
            </a:r>
            <a:endParaRPr lang="en-US" dirty="0"/>
          </a:p>
        </p:txBody>
      </p:sp>
      <p:sp>
        <p:nvSpPr>
          <p:cNvPr id="3" name="Picture Placeholder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 norėdami įtraukti pav.</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Redaguoti šablono teksto stilius</a:t>
            </a:r>
          </a:p>
        </p:txBody>
      </p:sp>
      <p:sp>
        <p:nvSpPr>
          <p:cNvPr id="5" name="Date Placeholder 4"/>
          <p:cNvSpPr>
            <a:spLocks noGrp="1"/>
          </p:cNvSpPr>
          <p:nvPr>
            <p:ph type="dt" sz="half" idx="10"/>
          </p:nvPr>
        </p:nvSpPr>
        <p:spPr/>
        <p:txBody>
          <a:bodyPr/>
          <a:lstStyle/>
          <a:p>
            <a:fld id="{276D79ED-3FA7-4EF8-964B-EB8BCFAB02F8}"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411005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endParaRPr lang="en-US"/>
          </a:p>
        </p:txBody>
      </p:sp>
      <p:sp>
        <p:nvSpPr>
          <p:cNvPr id="3" name="Text Placeholder 2"/>
          <p:cNvSpPr>
            <a:spLocks noGrp="1"/>
          </p:cNvSpPr>
          <p:nvPr>
            <p:ph type="body" idx="1"/>
          </p:nvPr>
        </p:nvSpPr>
        <p:spPr>
          <a:xfrm>
            <a:off x="838200" y="1789611"/>
            <a:ext cx="10515600" cy="4387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8" name="TextBox 7"/>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129734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lnSpc>
          <a:spcPct val="90000"/>
        </a:lnSpc>
        <a:spcBef>
          <a:spcPct val="0"/>
        </a:spcBef>
        <a:buNone/>
        <a:defRPr sz="4400" b="1" kern="1200">
          <a:solidFill>
            <a:srgbClr val="F1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tarweb.lrmuitine.lt/taric/web/main_LT" TargetMode="External"/><Relationship Id="rId2" Type="http://schemas.openxmlformats.org/officeDocument/2006/relationships/hyperlink" Target="http://ec.europa.eu/taxation_customs/dds2/taric/taric_consultation.j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94634" y="1540371"/>
            <a:ext cx="8399533" cy="2284206"/>
          </a:xfrm>
        </p:spPr>
        <p:txBody>
          <a:bodyPr>
            <a:normAutofit/>
          </a:bodyPr>
          <a:lstStyle/>
          <a:p>
            <a:pPr algn="l"/>
            <a:r>
              <a:rPr lang="lt-LT" sz="4800" dirty="0"/>
              <a:t>BREXIT BE SUSITARIMO:</a:t>
            </a:r>
            <a:br>
              <a:rPr lang="lt-LT" sz="4800" dirty="0"/>
            </a:br>
            <a:r>
              <a:rPr lang="lt-LT" sz="4800" dirty="0"/>
              <a:t>SU MUITINĖS VEIKLA SUSIJĘ KLAUSIMAI</a:t>
            </a:r>
            <a:endParaRPr lang="en-US" sz="4800" dirty="0"/>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16265" y="587764"/>
            <a:ext cx="8142135" cy="922986"/>
          </a:xfrm>
        </p:spPr>
        <p:txBody>
          <a:bodyPr>
            <a:normAutofit/>
          </a:bodyPr>
          <a:lstStyle/>
          <a:p>
            <a:r>
              <a:rPr lang="lt-LT" dirty="0"/>
              <a:t>ĮVEŽIMAS/ IMPORTAS Į ES</a:t>
            </a:r>
          </a:p>
        </p:txBody>
      </p:sp>
      <p:sp>
        <p:nvSpPr>
          <p:cNvPr id="3" name="Turinio vietos rezervavimo ženklas 2"/>
          <p:cNvSpPr>
            <a:spLocks noGrp="1"/>
          </p:cNvSpPr>
          <p:nvPr>
            <p:ph idx="1"/>
          </p:nvPr>
        </p:nvSpPr>
        <p:spPr>
          <a:xfrm>
            <a:off x="790492" y="1932167"/>
            <a:ext cx="10515600" cy="2965837"/>
          </a:xfrm>
        </p:spPr>
        <p:txBody>
          <a:bodyPr>
            <a:normAutofit fontScale="92500"/>
          </a:bodyPr>
          <a:lstStyle/>
          <a:p>
            <a:r>
              <a:rPr lang="lt-LT" dirty="0"/>
              <a:t>Eksporto/ išvežimo iš  Jungtinės Karalystės muitinės formalumai</a:t>
            </a:r>
          </a:p>
          <a:p>
            <a:r>
              <a:rPr lang="lt-LT" dirty="0"/>
              <a:t>Bendrasis tranzitas iš Jungtinės Karalystės į paskirties vietą ES (priklausomai nuo naudojamos logistikos schemos)</a:t>
            </a:r>
          </a:p>
          <a:p>
            <a:r>
              <a:rPr lang="lt-LT" dirty="0"/>
              <a:t>Įvežimo bendroji deklaracija</a:t>
            </a:r>
          </a:p>
          <a:p>
            <a:r>
              <a:rPr lang="lt-LT" dirty="0"/>
              <a:t>Laikinasis saugojimas</a:t>
            </a:r>
          </a:p>
          <a:p>
            <a:r>
              <a:rPr lang="lt-LT" dirty="0"/>
              <a:t>Importo arba kita muitinės deklaracija</a:t>
            </a:r>
          </a:p>
        </p:txBody>
      </p:sp>
    </p:spTree>
    <p:extLst>
      <p:ext uri="{BB962C8B-B14F-4D97-AF65-F5344CB8AC3E}">
        <p14:creationId xmlns:p14="http://schemas.microsoft.com/office/powerpoint/2010/main" val="1231791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EKSPORTAS/ IŠVEŽIMAS IŠ ES</a:t>
            </a:r>
          </a:p>
        </p:txBody>
      </p:sp>
      <p:sp>
        <p:nvSpPr>
          <p:cNvPr id="3" name="Turinio vietos rezervavimo ženklas 2"/>
          <p:cNvSpPr>
            <a:spLocks noGrp="1"/>
          </p:cNvSpPr>
          <p:nvPr>
            <p:ph idx="1"/>
          </p:nvPr>
        </p:nvSpPr>
        <p:spPr>
          <a:xfrm>
            <a:off x="838200" y="1916265"/>
            <a:ext cx="10515600" cy="2735248"/>
          </a:xfrm>
        </p:spPr>
        <p:txBody>
          <a:bodyPr>
            <a:normAutofit lnSpcReduction="10000"/>
          </a:bodyPr>
          <a:lstStyle/>
          <a:p>
            <a:r>
              <a:rPr lang="lt-LT" dirty="0"/>
              <a:t>Eksporto iš ES muitinės formalumai</a:t>
            </a:r>
          </a:p>
          <a:p>
            <a:r>
              <a:rPr lang="lt-LT" dirty="0"/>
              <a:t>Sąjungos/ bendrasis tranzitas iš ES į paskirties vietą Jungtinėje Karalystėje (priklausomai nuo naudojamos logistikos schemos)</a:t>
            </a:r>
          </a:p>
          <a:p>
            <a:r>
              <a:rPr lang="lt-LT" dirty="0"/>
              <a:t>Išankstinė išvežimo deklaracija</a:t>
            </a:r>
          </a:p>
          <a:p>
            <a:r>
              <a:rPr lang="lt-LT" dirty="0"/>
              <a:t>Išvežimo iš ES muitinės formalumai</a:t>
            </a:r>
          </a:p>
          <a:p>
            <a:r>
              <a:rPr lang="lt-LT" dirty="0"/>
              <a:t>Įvežimo/ importo į Jungtinę Karalystę muitinės formalumai</a:t>
            </a:r>
          </a:p>
          <a:p>
            <a:endParaRPr lang="lt-LT" dirty="0"/>
          </a:p>
        </p:txBody>
      </p:sp>
    </p:spTree>
    <p:extLst>
      <p:ext uri="{BB962C8B-B14F-4D97-AF65-F5344CB8AC3E}">
        <p14:creationId xmlns:p14="http://schemas.microsoft.com/office/powerpoint/2010/main" val="309215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5499" y="0"/>
            <a:ext cx="5781002" cy="6858000"/>
          </a:xfrm>
          <a:prstGeom prst="rect">
            <a:avLst/>
          </a:prstGeom>
        </p:spPr>
      </p:pic>
    </p:spTree>
    <p:extLst>
      <p:ext uri="{BB962C8B-B14F-4D97-AF65-F5344CB8AC3E}">
        <p14:creationId xmlns:p14="http://schemas.microsoft.com/office/powerpoint/2010/main" val="3104215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08883" y="198148"/>
            <a:ext cx="10789257" cy="1296697"/>
          </a:xfrm>
        </p:spPr>
        <p:txBody>
          <a:bodyPr>
            <a:normAutofit/>
          </a:bodyPr>
          <a:lstStyle/>
          <a:p>
            <a:r>
              <a:rPr lang="lt-LT" sz="3600" dirty="0"/>
              <a:t>REKOMENDACIJOS ASMENIMS, PREKIAUJANTIEMS TIK ES VIDAUS RINKOJE</a:t>
            </a:r>
          </a:p>
        </p:txBody>
      </p:sp>
      <p:sp>
        <p:nvSpPr>
          <p:cNvPr id="3" name="Turinio vietos rezervavimo ženklas 2"/>
          <p:cNvSpPr>
            <a:spLocks noGrp="1"/>
          </p:cNvSpPr>
          <p:nvPr>
            <p:ph idx="1"/>
          </p:nvPr>
        </p:nvSpPr>
        <p:spPr>
          <a:xfrm>
            <a:off x="341907" y="1431236"/>
            <a:ext cx="10789257" cy="3729161"/>
          </a:xfrm>
        </p:spPr>
        <p:txBody>
          <a:bodyPr>
            <a:normAutofit lnSpcReduction="10000"/>
          </a:bodyPr>
          <a:lstStyle/>
          <a:p>
            <a:r>
              <a:rPr lang="lt-LT" dirty="0"/>
              <a:t>Išanalizuoti importo muitų tarifus, taikomus prekėms, kuriomis prekiaujama</a:t>
            </a:r>
          </a:p>
          <a:p>
            <a:r>
              <a:rPr lang="lt-LT" dirty="0"/>
              <a:t>Išanalizuoti lengvatinės prekių kilmės taisykles, jeigu gaminant prekes, kuriomis prekiaujama, naudojamos Jungtinės Karalystės kilmės prekės</a:t>
            </a:r>
          </a:p>
          <a:p>
            <a:r>
              <a:rPr lang="lt-LT" dirty="0"/>
              <a:t>Pasiruošti atlikinėti muitinės formalumus (pvz., pasirinkti muitinės tarpininką)</a:t>
            </a:r>
          </a:p>
          <a:p>
            <a:r>
              <a:rPr lang="lt-LT" dirty="0"/>
              <a:t>Atidžiai planuoti logistikos operacijas, vengiant prekių gabenimo prieš pat faktinę Jungtinės Karalystės išstojimo iš ES datą</a:t>
            </a:r>
          </a:p>
        </p:txBody>
      </p:sp>
    </p:spTree>
    <p:extLst>
      <p:ext uri="{BB962C8B-B14F-4D97-AF65-F5344CB8AC3E}">
        <p14:creationId xmlns:p14="http://schemas.microsoft.com/office/powerpoint/2010/main" val="1279514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669773" y="2217780"/>
            <a:ext cx="8682825" cy="1113817"/>
          </a:xfrm>
        </p:spPr>
        <p:txBody>
          <a:bodyPr/>
          <a:lstStyle/>
          <a:p>
            <a:r>
              <a:rPr lang="lt-LT" dirty="0"/>
              <a:t>AČIŪ UŽ DĖMESĮ</a:t>
            </a:r>
          </a:p>
        </p:txBody>
      </p:sp>
    </p:spTree>
    <p:extLst>
      <p:ext uri="{BB962C8B-B14F-4D97-AF65-F5344CB8AC3E}">
        <p14:creationId xmlns:p14="http://schemas.microsoft.com/office/powerpoint/2010/main" val="200817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0991" y="5712977"/>
            <a:ext cx="8579457" cy="735828"/>
          </a:xfrm>
        </p:spPr>
        <p:txBody>
          <a:bodyPr>
            <a:normAutofit fontScale="90000"/>
          </a:bodyPr>
          <a:lstStyle/>
          <a:p>
            <a:r>
              <a:rPr lang="lt-LT" sz="3200" dirty="0"/>
              <a:t>Tai buvo tikrai „kietas“ išstojimo scenarijus...</a:t>
            </a:r>
            <a:endParaRPr lang="en-US" sz="32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0707" y="368430"/>
            <a:ext cx="7742240" cy="5109878"/>
          </a:xfrm>
          <a:prstGeom prst="rect">
            <a:avLst/>
          </a:prstGeom>
        </p:spPr>
      </p:pic>
    </p:spTree>
    <p:extLst>
      <p:ext uri="{BB962C8B-B14F-4D97-AF65-F5344CB8AC3E}">
        <p14:creationId xmlns:p14="http://schemas.microsoft.com/office/powerpoint/2010/main" val="205997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17278"/>
            <a:ext cx="10042497" cy="889139"/>
          </a:xfrm>
        </p:spPr>
        <p:txBody>
          <a:bodyPr>
            <a:normAutofit/>
          </a:bodyPr>
          <a:lstStyle/>
          <a:p>
            <a:r>
              <a:rPr lang="lt-LT" dirty="0"/>
              <a:t>IŠSTOJIMO BE SUSITARIMO SITUACIJA</a:t>
            </a:r>
          </a:p>
        </p:txBody>
      </p:sp>
      <p:sp>
        <p:nvSpPr>
          <p:cNvPr id="3" name="Turinio vietos rezervavimo ženklas 2"/>
          <p:cNvSpPr>
            <a:spLocks noGrp="1"/>
          </p:cNvSpPr>
          <p:nvPr>
            <p:ph idx="1"/>
          </p:nvPr>
        </p:nvSpPr>
        <p:spPr>
          <a:xfrm>
            <a:off x="838200" y="1359464"/>
            <a:ext cx="10515600" cy="4683528"/>
          </a:xfrm>
        </p:spPr>
        <p:txBody>
          <a:bodyPr>
            <a:normAutofit lnSpcReduction="10000"/>
          </a:bodyPr>
          <a:lstStyle/>
          <a:p>
            <a:r>
              <a:rPr lang="lt-LT" dirty="0"/>
              <a:t>Jeigu ratifikuota išstojimo sutartimi nebus nustatyta kita data, visa pirminė ir antrinė ES teisė nebebus taikoma Jungtinei Karalystei nuo 2019 m. kovo 30 d. </a:t>
            </a:r>
            <a:r>
              <a:rPr lang="en-GB" dirty="0"/>
              <a:t>00:00</a:t>
            </a:r>
            <a:r>
              <a:rPr lang="lt-LT" dirty="0"/>
              <a:t> </a:t>
            </a:r>
            <a:r>
              <a:rPr lang="en-GB" dirty="0"/>
              <a:t>(</a:t>
            </a:r>
            <a:r>
              <a:rPr lang="lt-LT" dirty="0"/>
              <a:t>pagal </a:t>
            </a:r>
            <a:r>
              <a:rPr lang="en-GB" dirty="0"/>
              <a:t>CET)</a:t>
            </a:r>
            <a:r>
              <a:rPr lang="lt-LT" dirty="0"/>
              <a:t> arba nuo kitos datos, jeigu išstojimo terminas būtų pratęstas</a:t>
            </a:r>
            <a:endParaRPr lang="en-GB" dirty="0"/>
          </a:p>
          <a:p>
            <a:r>
              <a:rPr lang="lt-LT" dirty="0"/>
              <a:t>Jungtinė Karalystė ES požiūriu taps „trečiąja šalimi“</a:t>
            </a:r>
            <a:endParaRPr lang="en-US" dirty="0"/>
          </a:p>
          <a:p>
            <a:r>
              <a:rPr lang="lt-LT" dirty="0"/>
              <a:t>Muitinės veiklos srityje taikomi ES teisės aktai nebebus taikomi Jungtinei Karalystei</a:t>
            </a:r>
            <a:endParaRPr lang="en-US" dirty="0"/>
          </a:p>
          <a:p>
            <a:r>
              <a:rPr lang="lt-LT" dirty="0"/>
              <a:t>Prekyboje tarp ES27 ir Jungtinės Karalystės bus taikomi muitai</a:t>
            </a:r>
            <a:endParaRPr lang="en-US" dirty="0"/>
          </a:p>
          <a:p>
            <a:r>
              <a:rPr lang="lt-LT" dirty="0"/>
              <a:t>Jungtinė Karalystė nebeturės prieigos prie ES muitinių naudojamų informacinių sistemų, išskyrus Naująją kompiuterizuotą tranzito sistemą</a:t>
            </a:r>
            <a:r>
              <a:rPr lang="en-US" dirty="0"/>
              <a:t> (NCTS)</a:t>
            </a:r>
            <a:endParaRPr lang="en-GB" dirty="0"/>
          </a:p>
        </p:txBody>
      </p:sp>
    </p:spTree>
    <p:extLst>
      <p:ext uri="{BB962C8B-B14F-4D97-AF65-F5344CB8AC3E}">
        <p14:creationId xmlns:p14="http://schemas.microsoft.com/office/powerpoint/2010/main" val="1568386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037398" y="219468"/>
            <a:ext cx="5669280" cy="905325"/>
          </a:xfrm>
        </p:spPr>
        <p:txBody>
          <a:bodyPr/>
          <a:lstStyle/>
          <a:p>
            <a:r>
              <a:rPr lang="lt-LT" dirty="0"/>
              <a:t>MUITAI</a:t>
            </a:r>
          </a:p>
        </p:txBody>
      </p:sp>
      <p:sp>
        <p:nvSpPr>
          <p:cNvPr id="3" name="Turinio vietos rezervavimo ženklas 2"/>
          <p:cNvSpPr>
            <a:spLocks noGrp="1"/>
          </p:cNvSpPr>
          <p:nvPr>
            <p:ph idx="1"/>
          </p:nvPr>
        </p:nvSpPr>
        <p:spPr>
          <a:xfrm>
            <a:off x="838200" y="1239911"/>
            <a:ext cx="10515600" cy="2298138"/>
          </a:xfrm>
        </p:spPr>
        <p:txBody>
          <a:bodyPr>
            <a:normAutofit fontScale="92500"/>
          </a:bodyPr>
          <a:lstStyle/>
          <a:p>
            <a:r>
              <a:rPr lang="lt-LT" dirty="0"/>
              <a:t>Nėra pereinamojo laikotarpio</a:t>
            </a:r>
          </a:p>
          <a:p>
            <a:r>
              <a:rPr lang="lt-LT" dirty="0"/>
              <a:t>Nėra muitų sąjungos tarp Jungtinės Karalystės po </a:t>
            </a:r>
            <a:r>
              <a:rPr lang="lt-LT" dirty="0" err="1"/>
              <a:t>Brexit‘o</a:t>
            </a:r>
            <a:r>
              <a:rPr lang="lt-LT" dirty="0"/>
              <a:t> ir ES</a:t>
            </a:r>
            <a:endParaRPr lang="en-US" dirty="0"/>
          </a:p>
          <a:p>
            <a:r>
              <a:rPr lang="lt-LT" dirty="0"/>
              <a:t>Nėra laisvosios prekybos/ lengvatinės prekybos sutarties tarp Jungtinės Karalystės po </a:t>
            </a:r>
            <a:r>
              <a:rPr lang="lt-LT" dirty="0" err="1"/>
              <a:t>Brexit‘o</a:t>
            </a:r>
            <a:r>
              <a:rPr lang="lt-LT" dirty="0"/>
              <a:t> ir ES</a:t>
            </a:r>
            <a:endParaRPr lang="en-US" dirty="0"/>
          </a:p>
          <a:p>
            <a:r>
              <a:rPr lang="lt-LT" dirty="0"/>
              <a:t>Pasaulio prekybos organizacijos arba</a:t>
            </a:r>
            <a:r>
              <a:rPr lang="en-US" dirty="0"/>
              <a:t> </a:t>
            </a:r>
            <a:r>
              <a:rPr lang="en-US" i="1" dirty="0" err="1"/>
              <a:t>erga</a:t>
            </a:r>
            <a:r>
              <a:rPr lang="en-US" i="1" dirty="0"/>
              <a:t> </a:t>
            </a:r>
            <a:r>
              <a:rPr lang="en-US" i="1" dirty="0" err="1"/>
              <a:t>omnes</a:t>
            </a:r>
            <a:r>
              <a:rPr lang="en-US" dirty="0"/>
              <a:t> import</a:t>
            </a:r>
            <a:r>
              <a:rPr lang="lt-LT" dirty="0"/>
              <a:t>o</a:t>
            </a:r>
            <a:r>
              <a:rPr lang="en-US" dirty="0"/>
              <a:t> </a:t>
            </a:r>
            <a:r>
              <a:rPr lang="lt-LT" dirty="0"/>
              <a:t>muitai</a:t>
            </a:r>
          </a:p>
        </p:txBody>
      </p:sp>
      <p:sp>
        <p:nvSpPr>
          <p:cNvPr id="4" name="TextBox 3"/>
          <p:cNvSpPr txBox="1"/>
          <p:nvPr/>
        </p:nvSpPr>
        <p:spPr>
          <a:xfrm>
            <a:off x="941350" y="3859901"/>
            <a:ext cx="10568198" cy="1569660"/>
          </a:xfrm>
          <a:prstGeom prst="rect">
            <a:avLst/>
          </a:prstGeom>
          <a:noFill/>
        </p:spPr>
        <p:txBody>
          <a:bodyPr wrap="square" rtlCol="0">
            <a:spAutoFit/>
          </a:bodyPr>
          <a:lstStyle/>
          <a:p>
            <a:r>
              <a:rPr lang="lt-LT" sz="2400" dirty="0">
                <a:hlinkClick r:id="rId2"/>
              </a:rPr>
              <a:t>http://ec.europa.eu/taxation_customs/dds2/taric/taric_consultation.jsp</a:t>
            </a:r>
            <a:endParaRPr lang="en-US" sz="2400" dirty="0"/>
          </a:p>
          <a:p>
            <a:endParaRPr lang="en-US" sz="2400" dirty="0"/>
          </a:p>
          <a:p>
            <a:r>
              <a:rPr lang="lt-LT" sz="2400" dirty="0">
                <a:hlinkClick r:id="rId3"/>
              </a:rPr>
              <a:t>https://litarweb.lrmuitine.lt/taric/web/main_</a:t>
            </a:r>
            <a:r>
              <a:rPr lang="en-US" sz="2400" dirty="0">
                <a:hlinkClick r:id="rId3"/>
              </a:rPr>
              <a:t>EN</a:t>
            </a:r>
            <a:endParaRPr lang="en-US" sz="2400" dirty="0"/>
          </a:p>
          <a:p>
            <a:endParaRPr lang="lt-LT" sz="2400" dirty="0"/>
          </a:p>
        </p:txBody>
      </p:sp>
    </p:spTree>
    <p:extLst>
      <p:ext uri="{BB962C8B-B14F-4D97-AF65-F5344CB8AC3E}">
        <p14:creationId xmlns:p14="http://schemas.microsoft.com/office/powerpoint/2010/main" val="2373371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47423" y="219469"/>
            <a:ext cx="10535478" cy="1187912"/>
          </a:xfrm>
        </p:spPr>
        <p:txBody>
          <a:bodyPr>
            <a:normAutofit fontScale="90000"/>
          </a:bodyPr>
          <a:lstStyle/>
          <a:p>
            <a:r>
              <a:rPr lang="lt-LT" dirty="0"/>
              <a:t>NENUMATYTŲ ATVEJŲ (</a:t>
            </a:r>
            <a:r>
              <a:rPr lang="en-US" i="1" dirty="0"/>
              <a:t>CONTINGENCY</a:t>
            </a:r>
            <a:r>
              <a:rPr lang="lt-LT" dirty="0"/>
              <a:t>)</a:t>
            </a:r>
            <a:r>
              <a:rPr lang="en-US" dirty="0"/>
              <a:t> </a:t>
            </a:r>
            <a:r>
              <a:rPr lang="lt-LT" dirty="0"/>
              <a:t>PRIEMONĖS</a:t>
            </a:r>
          </a:p>
        </p:txBody>
      </p:sp>
      <p:sp>
        <p:nvSpPr>
          <p:cNvPr id="3" name="Turinio vietos rezervavimo ženklas 2"/>
          <p:cNvSpPr>
            <a:spLocks noGrp="1"/>
          </p:cNvSpPr>
          <p:nvPr>
            <p:ph idx="1"/>
          </p:nvPr>
        </p:nvSpPr>
        <p:spPr>
          <a:xfrm>
            <a:off x="267880" y="1467544"/>
            <a:ext cx="11450229" cy="3422508"/>
          </a:xfrm>
        </p:spPr>
        <p:txBody>
          <a:bodyPr>
            <a:normAutofit/>
          </a:bodyPr>
          <a:lstStyle/>
          <a:p>
            <a:r>
              <a:rPr lang="lt-LT" sz="2400" dirty="0"/>
              <a:t>Jungtinės Karalystės prisijungimas prie Konvencijos dėl bendrosios tranzito procedūros ir prie Konvencijos dėl prekybos prekėmis formalumų supaprastinimo nuo išstojimo iš ES datos</a:t>
            </a:r>
            <a:endParaRPr lang="en-US" sz="2400" dirty="0"/>
          </a:p>
          <a:p>
            <a:r>
              <a:rPr lang="en-US" sz="2400" dirty="0"/>
              <a:t>Reg</a:t>
            </a:r>
            <a:r>
              <a:rPr lang="lt-LT" sz="2400" dirty="0"/>
              <a:t>lamentas dėl įvežimo bendrųjų deklaracijų ir išankstinių išvežimo deklaracijų pateikimo terminų, taikomų vežant prekes jūrų transportu iš Jungtinės Karalystės ir į ją</a:t>
            </a:r>
            <a:r>
              <a:rPr lang="en-GB" sz="2400" dirty="0"/>
              <a:t> (Reg</a:t>
            </a:r>
            <a:r>
              <a:rPr lang="lt-LT" sz="2400" dirty="0"/>
              <a:t>lamento </a:t>
            </a:r>
            <a:r>
              <a:rPr lang="en-GB" sz="2400" dirty="0"/>
              <a:t>2015/2446</a:t>
            </a:r>
            <a:r>
              <a:rPr lang="lt-LT" sz="2400" dirty="0"/>
              <a:t> pakeitimas</a:t>
            </a:r>
            <a:r>
              <a:rPr lang="en-GB" sz="2400" dirty="0"/>
              <a:t>)</a:t>
            </a:r>
          </a:p>
          <a:p>
            <a:r>
              <a:rPr lang="en-GB" sz="2400" dirty="0"/>
              <a:t>Reg</a:t>
            </a:r>
            <a:r>
              <a:rPr lang="lt-LT" sz="2400" dirty="0"/>
              <a:t>lamentas dėl garanto įsipareigojimų formų ir dėl oro transporto išlaidų dalies, įskaitomos į prekių muitinę vertę, Jungtinei</a:t>
            </a:r>
            <a:br>
              <a:rPr lang="lt-LT" sz="2400" dirty="0"/>
            </a:br>
            <a:r>
              <a:rPr lang="lt-LT" sz="2400" dirty="0"/>
              <a:t>Karalystei išstojus iš ES</a:t>
            </a:r>
            <a:r>
              <a:rPr lang="en-GB" sz="2400" dirty="0"/>
              <a:t> (Reg</a:t>
            </a:r>
            <a:r>
              <a:rPr lang="lt-LT" sz="2400" dirty="0"/>
              <a:t>lamento</a:t>
            </a:r>
            <a:r>
              <a:rPr lang="en-GB" sz="2400" dirty="0"/>
              <a:t> 2015/244</a:t>
            </a:r>
            <a:r>
              <a:rPr lang="lt-LT" sz="2400" dirty="0"/>
              <a:t>7 pakeitimas</a:t>
            </a:r>
            <a:r>
              <a:rPr lang="en-GB" sz="2400" dirty="0"/>
              <a:t>)</a:t>
            </a:r>
            <a:endParaRPr lang="lt-LT" sz="2400" dirty="0"/>
          </a:p>
        </p:txBody>
      </p:sp>
      <p:sp>
        <p:nvSpPr>
          <p:cNvPr id="4" name="TextBox 3"/>
          <p:cNvSpPr txBox="1"/>
          <p:nvPr/>
        </p:nvSpPr>
        <p:spPr>
          <a:xfrm>
            <a:off x="616121" y="5812966"/>
            <a:ext cx="7040985" cy="646331"/>
          </a:xfrm>
          <a:prstGeom prst="rect">
            <a:avLst/>
          </a:prstGeom>
          <a:solidFill>
            <a:schemeClr val="accent1">
              <a:lumMod val="20000"/>
              <a:lumOff val="80000"/>
            </a:schemeClr>
          </a:solidFill>
          <a:ln>
            <a:solidFill>
              <a:schemeClr val="accent1"/>
            </a:solidFill>
          </a:ln>
        </p:spPr>
        <p:txBody>
          <a:bodyPr wrap="square" rtlCol="0">
            <a:spAutoFit/>
          </a:bodyPr>
          <a:lstStyle/>
          <a:p>
            <a:r>
              <a:rPr lang="lt-LT" dirty="0"/>
              <a:t>Jungtinė Karalystė toliau naudosis prieiga prie NCTS kaip atskira Konvencijos dėl bendrosios tranzito procedūros susitariančioji šalis</a:t>
            </a:r>
          </a:p>
        </p:txBody>
      </p:sp>
      <p:sp>
        <p:nvSpPr>
          <p:cNvPr id="5" name="TextBox 4"/>
          <p:cNvSpPr txBox="1"/>
          <p:nvPr/>
        </p:nvSpPr>
        <p:spPr>
          <a:xfrm>
            <a:off x="616121" y="4950215"/>
            <a:ext cx="7040985" cy="646331"/>
          </a:xfrm>
          <a:prstGeom prst="rect">
            <a:avLst/>
          </a:prstGeom>
          <a:solidFill>
            <a:schemeClr val="accent1">
              <a:lumMod val="20000"/>
              <a:lumOff val="80000"/>
            </a:schemeClr>
          </a:solidFill>
          <a:ln>
            <a:solidFill>
              <a:schemeClr val="accent1"/>
            </a:solidFill>
          </a:ln>
        </p:spPr>
        <p:txBody>
          <a:bodyPr wrap="square" rtlCol="0">
            <a:spAutoFit/>
          </a:bodyPr>
          <a:lstStyle/>
          <a:p>
            <a:r>
              <a:rPr lang="lt-LT" dirty="0"/>
              <a:t>Sąjungos muitinės kodekso (Reglamentas 952/2013) 4 straipsnio pakeitimas bus padarytas vėliau, pakeitus ES ir ES veikimo sutartis</a:t>
            </a:r>
          </a:p>
        </p:txBody>
      </p:sp>
    </p:spTree>
    <p:extLst>
      <p:ext uri="{BB962C8B-B14F-4D97-AF65-F5344CB8AC3E}">
        <p14:creationId xmlns:p14="http://schemas.microsoft.com/office/powerpoint/2010/main" val="298307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79874" y="252935"/>
            <a:ext cx="6830171" cy="875278"/>
          </a:xfrm>
        </p:spPr>
        <p:txBody>
          <a:bodyPr/>
          <a:lstStyle/>
          <a:p>
            <a:r>
              <a:rPr lang="lt-LT" dirty="0"/>
              <a:t>INFORMACIJA</a:t>
            </a:r>
          </a:p>
        </p:txBody>
      </p:sp>
      <p:sp>
        <p:nvSpPr>
          <p:cNvPr id="3" name="Turinio vietos rezervavimo ženklas 2"/>
          <p:cNvSpPr>
            <a:spLocks noGrp="1"/>
          </p:cNvSpPr>
          <p:nvPr>
            <p:ph idx="1"/>
          </p:nvPr>
        </p:nvSpPr>
        <p:spPr>
          <a:xfrm>
            <a:off x="194145" y="1224501"/>
            <a:ext cx="9800645" cy="4715124"/>
          </a:xfrm>
        </p:spPr>
        <p:txBody>
          <a:bodyPr>
            <a:normAutofit lnSpcReduction="10000"/>
          </a:bodyPr>
          <a:lstStyle/>
          <a:p>
            <a:r>
              <a:rPr lang="lt-LT" dirty="0"/>
              <a:t>Europos Komisijos parengtos gairės, svarstomos techniniuose seminaruose su ES27 atstovais</a:t>
            </a:r>
          </a:p>
          <a:p>
            <a:r>
              <a:rPr lang="lt-LT" dirty="0"/>
              <a:t>Rubrika Lietuvos muitinės interneto tinklalapyje</a:t>
            </a:r>
            <a:br>
              <a:rPr lang="lt-LT" dirty="0"/>
            </a:br>
            <a:r>
              <a:rPr lang="lt-LT" dirty="0">
                <a:solidFill>
                  <a:schemeClr val="accent1"/>
                </a:solidFill>
              </a:rPr>
              <a:t>https://www.lrmuitine.lt/web/guest/887</a:t>
            </a:r>
          </a:p>
          <a:p>
            <a:r>
              <a:rPr lang="lt-LT" dirty="0"/>
              <a:t>Rubrika Europos Komisijos Mokesčių ir muitų sąjungos (TAXUD) generalinio direktorato interneto tinklalapyje</a:t>
            </a:r>
            <a:br>
              <a:rPr lang="lt-LT" dirty="0"/>
            </a:br>
            <a:r>
              <a:rPr lang="lt-LT" dirty="0">
                <a:solidFill>
                  <a:schemeClr val="accent1"/>
                </a:solidFill>
              </a:rPr>
              <a:t>https://ec.europa.eu/taxation_customs/uk-withdrawal-lt</a:t>
            </a:r>
          </a:p>
          <a:p>
            <a:r>
              <a:rPr lang="lt-LT" dirty="0"/>
              <a:t>Lankstinukas „Kaip pasirengti </a:t>
            </a:r>
            <a:r>
              <a:rPr lang="lt-LT" dirty="0" err="1"/>
              <a:t>Brexit‘ui</a:t>
            </a:r>
            <a:r>
              <a:rPr lang="lt-LT" dirty="0"/>
              <a:t>: Muitinės procedūrų vadovas įmonėms“</a:t>
            </a:r>
          </a:p>
          <a:p>
            <a:r>
              <a:rPr lang="lt-LT" dirty="0"/>
              <a:t>Informacija Užsienio reikalų ministerijos, VšĮ „Versli Lietuva“, Migracijos informacijos centro „Renkuosi Lietuvą“ ir kituose interneto tinklalapiuose</a:t>
            </a:r>
          </a:p>
        </p:txBody>
      </p:sp>
      <p:pic>
        <p:nvPicPr>
          <p:cNvPr id="4" name="Paveikslėlis 3"/>
          <p:cNvPicPr>
            <a:picLocks noChangeAspect="1"/>
          </p:cNvPicPr>
          <p:nvPr/>
        </p:nvPicPr>
        <p:blipFill>
          <a:blip r:embed="rId2"/>
          <a:stretch>
            <a:fillRect/>
          </a:stretch>
        </p:blipFill>
        <p:spPr>
          <a:xfrm>
            <a:off x="9509760" y="189324"/>
            <a:ext cx="2271718" cy="3112565"/>
          </a:xfrm>
          <a:prstGeom prst="rect">
            <a:avLst/>
          </a:prstGeom>
        </p:spPr>
      </p:pic>
    </p:spTree>
    <p:extLst>
      <p:ext uri="{BB962C8B-B14F-4D97-AF65-F5344CB8AC3E}">
        <p14:creationId xmlns:p14="http://schemas.microsoft.com/office/powerpoint/2010/main" val="4075318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39773" y="300882"/>
            <a:ext cx="6756850" cy="819619"/>
          </a:xfrm>
        </p:spPr>
        <p:txBody>
          <a:bodyPr/>
          <a:lstStyle/>
          <a:p>
            <a:r>
              <a:rPr lang="en-US" dirty="0"/>
              <a:t>EORI </a:t>
            </a:r>
            <a:r>
              <a:rPr lang="lt-LT" dirty="0"/>
              <a:t>KODAI</a:t>
            </a:r>
          </a:p>
        </p:txBody>
      </p:sp>
      <p:sp>
        <p:nvSpPr>
          <p:cNvPr id="3" name="Turinio vietos rezervavimo ženklas 2"/>
          <p:cNvSpPr>
            <a:spLocks noGrp="1"/>
          </p:cNvSpPr>
          <p:nvPr>
            <p:ph idx="1"/>
          </p:nvPr>
        </p:nvSpPr>
        <p:spPr>
          <a:xfrm>
            <a:off x="358249" y="1120501"/>
            <a:ext cx="10515600" cy="4377790"/>
          </a:xfrm>
        </p:spPr>
        <p:txBody>
          <a:bodyPr>
            <a:normAutofit/>
          </a:bodyPr>
          <a:lstStyle/>
          <a:p>
            <a:r>
              <a:rPr lang="lt-LT" dirty="0"/>
              <a:t>Užsiregistruoti/ persiregistruoti turi šie asmenys</a:t>
            </a:r>
            <a:r>
              <a:rPr lang="en-US" dirty="0"/>
              <a:t>:</a:t>
            </a:r>
          </a:p>
          <a:p>
            <a:pPr lvl="1"/>
            <a:r>
              <a:rPr lang="lt-LT" dirty="0"/>
              <a:t>šiuo metu prekiaujantys tik ES vidaus rinkoje ir nedalyvaujantys prekyboje su trečiosiomis šalimis, jeigu ketina vykdyti prekybos operacijas, kurias vykdant privaloma atlikti muitinės formalumus</a:t>
            </a:r>
            <a:endParaRPr lang="en-US" dirty="0"/>
          </a:p>
          <a:p>
            <a:pPr lvl="1"/>
            <a:r>
              <a:rPr lang="lt-LT" dirty="0"/>
              <a:t>šiuo metu turintys galiojančius EORI kodus, kuriuos suteikė Jungtinės Karalystės muitinė (įskaitant trečiųjų šalių asmenis)</a:t>
            </a:r>
            <a:r>
              <a:rPr lang="en-US" dirty="0"/>
              <a:t>, </a:t>
            </a:r>
            <a:r>
              <a:rPr lang="lt-LT" dirty="0"/>
              <a:t>nes nuo Jungtinės Karalystės išstojimo iš ES datos šie kodai nebegalios ES27</a:t>
            </a:r>
            <a:endParaRPr lang="en-US" dirty="0"/>
          </a:p>
          <a:p>
            <a:r>
              <a:rPr lang="lt-LT" dirty="0"/>
              <a:t>EORI registracijai reikalingus duomenis galima pateikti iš anksto, iki Jungtinės Karalystės išstojimo iš ES datos, arba tuo metu, kai pirmą kartą pateikiama deklaracija ar prašymas priimti muitinės sprendimą</a:t>
            </a:r>
          </a:p>
        </p:txBody>
      </p:sp>
    </p:spTree>
    <p:extLst>
      <p:ext uri="{BB962C8B-B14F-4D97-AF65-F5344CB8AC3E}">
        <p14:creationId xmlns:p14="http://schemas.microsoft.com/office/powerpoint/2010/main" val="260012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449002" y="365126"/>
            <a:ext cx="6766560" cy="883230"/>
          </a:xfrm>
        </p:spPr>
        <p:txBody>
          <a:bodyPr/>
          <a:lstStyle/>
          <a:p>
            <a:r>
              <a:rPr lang="lt-LT" dirty="0"/>
              <a:t>SPRENDIMAI</a:t>
            </a:r>
          </a:p>
        </p:txBody>
      </p:sp>
      <p:sp>
        <p:nvSpPr>
          <p:cNvPr id="3" name="Turinio vietos rezervavimo ženklas 2"/>
          <p:cNvSpPr>
            <a:spLocks noGrp="1"/>
          </p:cNvSpPr>
          <p:nvPr>
            <p:ph idx="1"/>
          </p:nvPr>
        </p:nvSpPr>
        <p:spPr>
          <a:xfrm>
            <a:off x="329317" y="1391480"/>
            <a:ext cx="10515600" cy="3601940"/>
          </a:xfrm>
        </p:spPr>
        <p:txBody>
          <a:bodyPr/>
          <a:lstStyle/>
          <a:p>
            <a:r>
              <a:rPr lang="lt-LT" dirty="0"/>
              <a:t>Nuo Jungtinės Karalystės išstojimo iš ES datos ES27 nebegalios:</a:t>
            </a:r>
          </a:p>
          <a:p>
            <a:pPr lvl="1"/>
            <a:r>
              <a:rPr lang="lt-LT" dirty="0"/>
              <a:t>Jungtinės Karalystės muitinės priimti sprendimai/ suteikti leidimai</a:t>
            </a:r>
          </a:p>
          <a:p>
            <a:pPr lvl="1"/>
            <a:r>
              <a:rPr lang="lt-LT" dirty="0"/>
              <a:t>sprendimai/ leidimai, kurių adresatas/ turėtojas Jungtinės Karalystės muitinės suteiktą EORI kodą turintis asmuo</a:t>
            </a:r>
          </a:p>
          <a:p>
            <a:r>
              <a:rPr lang="lt-LT" dirty="0"/>
              <a:t>ES27 priimti sprendimai/ suteikti leidimai, galiojantys ir Jungtinėje Karalystėje, turės būti pakeisti, įvertinant įvykusius pokyčius (pvz., leidimuose steigti reguliariąsias laivybos linijas turės būti išbraukti maršrutai su Jungtinės Karalystės uostais)</a:t>
            </a:r>
          </a:p>
          <a:p>
            <a:pPr lvl="1"/>
            <a:endParaRPr lang="lt-LT" dirty="0"/>
          </a:p>
          <a:p>
            <a:pPr lvl="1"/>
            <a:endParaRPr lang="lt-LT" dirty="0"/>
          </a:p>
        </p:txBody>
      </p:sp>
    </p:spTree>
    <p:extLst>
      <p:ext uri="{BB962C8B-B14F-4D97-AF65-F5344CB8AC3E}">
        <p14:creationId xmlns:p14="http://schemas.microsoft.com/office/powerpoint/2010/main" val="111648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598214" y="110682"/>
            <a:ext cx="7593496" cy="756009"/>
          </a:xfrm>
        </p:spPr>
        <p:txBody>
          <a:bodyPr>
            <a:normAutofit/>
          </a:bodyPr>
          <a:lstStyle/>
          <a:p>
            <a:r>
              <a:rPr lang="lt-LT" dirty="0"/>
              <a:t>LENGVATINĖ </a:t>
            </a:r>
            <a:r>
              <a:rPr lang="en-US" dirty="0"/>
              <a:t>PRE</a:t>
            </a:r>
            <a:r>
              <a:rPr lang="lt-LT" dirty="0"/>
              <a:t>KIŲ KILMĖ</a:t>
            </a:r>
          </a:p>
        </p:txBody>
      </p:sp>
      <p:sp>
        <p:nvSpPr>
          <p:cNvPr id="3" name="Turinio vietos rezervavimo ženklas 2"/>
          <p:cNvSpPr>
            <a:spLocks noGrp="1"/>
          </p:cNvSpPr>
          <p:nvPr>
            <p:ph idx="1"/>
          </p:nvPr>
        </p:nvSpPr>
        <p:spPr>
          <a:xfrm>
            <a:off x="0" y="930302"/>
            <a:ext cx="10720902" cy="4882101"/>
          </a:xfrm>
        </p:spPr>
        <p:txBody>
          <a:bodyPr>
            <a:normAutofit fontScale="92500" lnSpcReduction="20000"/>
          </a:bodyPr>
          <a:lstStyle/>
          <a:p>
            <a:pPr lvl="1"/>
            <a:r>
              <a:rPr lang="lt-LT" dirty="0"/>
              <a:t>Prekės, importuotos į ES27 po Jungtinės Karalystės išstojimo iš ES datos, bus laikomos neturinčiomis lengvatinės prekių kilmės</a:t>
            </a:r>
          </a:p>
          <a:p>
            <a:pPr lvl="1"/>
            <a:r>
              <a:rPr lang="lt-LT" dirty="0"/>
              <a:t>Trečiosios šalys, su kuriomis ES yra sudariusi laisvosios prekybos ar panašias sutartis, ir ES galės laikyti importuojamas prekes turinčiomis lengvatinę prekių kilmę po Jungtinės Karalystės išstojimo iš ES datos, jeigu prekės iš ES27 arba iš trečiųjų šalių į ES27 bus gabenamos per Jungtinę Karalystę laikantis tiesioginio transportavimo ir nemanipuliavimo reikalavimų (priklausomai nuo konkrečių prekių kilmės taisyklių)</a:t>
            </a:r>
            <a:endParaRPr lang="en-US" dirty="0"/>
          </a:p>
          <a:p>
            <a:pPr lvl="1"/>
            <a:r>
              <a:rPr lang="lt-LT" dirty="0"/>
              <a:t>Į ES27 iš trečiųjų šalių po Jungtinės Karalystės išstojimo iš ES datos importuojamų prekių dalį sudarančios Jungtinės Karalystės kilmės prekės nebebus prilyginamos tos trečiosios šalis kilmės prekėms (</a:t>
            </a:r>
            <a:r>
              <a:rPr lang="lt-LT" dirty="0" err="1"/>
              <a:t>t.y</a:t>
            </a:r>
            <a:r>
              <a:rPr lang="lt-LT" dirty="0"/>
              <a:t>. Jungtinės Karalystės kilmės prekės nebegalės būti naudojamos taikant įvairias prekių kilmės kumuliacijos schemas)</a:t>
            </a:r>
            <a:endParaRPr lang="en-US" dirty="0"/>
          </a:p>
          <a:p>
            <a:pPr lvl="1"/>
            <a:r>
              <a:rPr lang="lt-LT" dirty="0"/>
              <a:t>Apribojimai, susiję su prekių kilmės </a:t>
            </a:r>
            <a:r>
              <a:rPr lang="lt-LT" dirty="0" err="1"/>
              <a:t>įrodymais</a:t>
            </a:r>
            <a:r>
              <a:rPr lang="lt-LT" dirty="0"/>
              <a:t>, įformintais Jungtinėje Karalystėje ar prekėms, kurių dalį sudaro Jungtinės Karalystės kilmės prekės</a:t>
            </a:r>
            <a:endParaRPr lang="en-US" dirty="0"/>
          </a:p>
          <a:p>
            <a:pPr lvl="1"/>
            <a:r>
              <a:rPr lang="lt-LT" dirty="0"/>
              <a:t>Neteks galios leidimai, suteikti patvirtintiems eksportuotojams ir</a:t>
            </a:r>
            <a:br>
              <a:rPr lang="lt-LT" dirty="0"/>
            </a:br>
            <a:r>
              <a:rPr lang="lt-LT" dirty="0"/>
              <a:t>registruotiesiems eksportuotojams, jeigu juos suteikė Jungtinės Karalystės</a:t>
            </a:r>
            <a:br>
              <a:rPr lang="lt-LT" dirty="0"/>
            </a:br>
            <a:r>
              <a:rPr lang="lt-LT" dirty="0"/>
              <a:t>muitinė arba jeigu leidimo turėtojas turi Jungtinės Karalystės muitinės</a:t>
            </a:r>
            <a:br>
              <a:rPr lang="lt-LT" dirty="0"/>
            </a:br>
            <a:r>
              <a:rPr lang="lt-LT" dirty="0"/>
              <a:t>suteiktą EORI kodą</a:t>
            </a:r>
          </a:p>
        </p:txBody>
      </p:sp>
      <p:sp>
        <p:nvSpPr>
          <p:cNvPr id="4" name="TextBox 3"/>
          <p:cNvSpPr txBox="1"/>
          <p:nvPr/>
        </p:nvSpPr>
        <p:spPr>
          <a:xfrm>
            <a:off x="783098" y="5879486"/>
            <a:ext cx="8472220" cy="646331"/>
          </a:xfrm>
          <a:prstGeom prst="rect">
            <a:avLst/>
          </a:prstGeom>
          <a:solidFill>
            <a:schemeClr val="accent1">
              <a:lumMod val="20000"/>
              <a:lumOff val="80000"/>
            </a:schemeClr>
          </a:solidFill>
          <a:ln>
            <a:solidFill>
              <a:schemeClr val="accent1"/>
            </a:solidFill>
          </a:ln>
        </p:spPr>
        <p:txBody>
          <a:bodyPr wrap="square" rtlCol="0">
            <a:spAutoFit/>
          </a:bodyPr>
          <a:lstStyle/>
          <a:p>
            <a:r>
              <a:rPr lang="lt-LT" dirty="0"/>
              <a:t>Vertinant situaciją lengvatinės prekių kilmės požiūriu turėtų būti remiamasi prekių importo į ES27 arba į trečiąją šalį, ES prekybos partnerę, data</a:t>
            </a:r>
          </a:p>
        </p:txBody>
      </p:sp>
    </p:spTree>
    <p:extLst>
      <p:ext uri="{BB962C8B-B14F-4D97-AF65-F5344CB8AC3E}">
        <p14:creationId xmlns:p14="http://schemas.microsoft.com/office/powerpoint/2010/main" val="66294180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gineer PowerPoint Template" id="{4FF43E9C-0D2D-614C-9192-F100A5A000AE}" vid="{5DAE2F9E-A6BA-C54E-8A89-C2CCFCB80043}"/>
    </a:ext>
  </a:extLst>
</a:theme>
</file>

<file path=docProps/app.xml><?xml version="1.0" encoding="utf-8"?>
<Properties xmlns="http://schemas.openxmlformats.org/officeDocument/2006/extended-properties" xmlns:vt="http://schemas.openxmlformats.org/officeDocument/2006/docPropsVTypes">
  <Template>UK-PowerPoint-Template</Template>
  <TotalTime>689</TotalTime>
  <Words>815</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Trebuchet MS</vt:lpstr>
      <vt:lpstr>„Office“ tema</vt:lpstr>
      <vt:lpstr>BREXIT BE SUSITARIMO: SU MUITINĖS VEIKLA SUSIJĘ KLAUSIMAI</vt:lpstr>
      <vt:lpstr>Tai buvo tikrai „kietas“ išstojimo scenarijus...</vt:lpstr>
      <vt:lpstr>IŠSTOJIMO BE SUSITARIMO SITUACIJA</vt:lpstr>
      <vt:lpstr>MUITAI</vt:lpstr>
      <vt:lpstr>NENUMATYTŲ ATVEJŲ (CONTINGENCY) PRIEMONĖS</vt:lpstr>
      <vt:lpstr>INFORMACIJA</vt:lpstr>
      <vt:lpstr>EORI KODAI</vt:lpstr>
      <vt:lpstr>SPRENDIMAI</vt:lpstr>
      <vt:lpstr>LENGVATINĖ PREKIŲ KILMĖ</vt:lpstr>
      <vt:lpstr>ĮVEŽIMAS/ IMPORTAS Į ES</vt:lpstr>
      <vt:lpstr>EKSPORTAS/ IŠVEŽIMAS IŠ ES</vt:lpstr>
      <vt:lpstr>PowerPoint Presentation</vt:lpstr>
      <vt:lpstr>REKOMENDACIJOS ASMENIMS, PREKIAUJANTIEMS TIK ES VIDAUS RINKOJE</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Šarūnas Avižienis</dc:creator>
  <cp:lastModifiedBy>Asta</cp:lastModifiedBy>
  <cp:revision>50</cp:revision>
  <dcterms:created xsi:type="dcterms:W3CDTF">2019-02-18T14:31:25Z</dcterms:created>
  <dcterms:modified xsi:type="dcterms:W3CDTF">2019-03-01T12:03:51Z</dcterms:modified>
</cp:coreProperties>
</file>